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1"/>
    <p:sldMasterId id="2147483653" r:id="rId2"/>
    <p:sldMasterId id="2147483654" r:id="rId3"/>
  </p:sldMasterIdLst>
  <p:notesMasterIdLst>
    <p:notesMasterId r:id="rId36"/>
  </p:notesMasterIdLst>
  <p:handoutMasterIdLst>
    <p:handoutMasterId r:id="rId37"/>
  </p:handoutMasterIdLst>
  <p:sldIdLst>
    <p:sldId id="262" r:id="rId4"/>
    <p:sldId id="610" r:id="rId5"/>
    <p:sldId id="631" r:id="rId6"/>
    <p:sldId id="640" r:id="rId7"/>
    <p:sldId id="641" r:id="rId8"/>
    <p:sldId id="638" r:id="rId9"/>
    <p:sldId id="639" r:id="rId10"/>
    <p:sldId id="632" r:id="rId11"/>
    <p:sldId id="633" r:id="rId12"/>
    <p:sldId id="663" r:id="rId13"/>
    <p:sldId id="642" r:id="rId14"/>
    <p:sldId id="665" r:id="rId15"/>
    <p:sldId id="647" r:id="rId16"/>
    <p:sldId id="643" r:id="rId17"/>
    <p:sldId id="649" r:id="rId18"/>
    <p:sldId id="650" r:id="rId19"/>
    <p:sldId id="651" r:id="rId20"/>
    <p:sldId id="652" r:id="rId21"/>
    <p:sldId id="666" r:id="rId22"/>
    <p:sldId id="644" r:id="rId23"/>
    <p:sldId id="634" r:id="rId24"/>
    <p:sldId id="664" r:id="rId25"/>
    <p:sldId id="645" r:id="rId26"/>
    <p:sldId id="646" r:id="rId27"/>
    <p:sldId id="658" r:id="rId28"/>
    <p:sldId id="653" r:id="rId29"/>
    <p:sldId id="659" r:id="rId30"/>
    <p:sldId id="660" r:id="rId31"/>
    <p:sldId id="654" r:id="rId32"/>
    <p:sldId id="662" r:id="rId33"/>
    <p:sldId id="648" r:id="rId34"/>
    <p:sldId id="637" r:id="rId35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D7"/>
    <a:srgbClr val="FBBEA3"/>
    <a:srgbClr val="FFCC66"/>
    <a:srgbClr val="E36C0A"/>
    <a:srgbClr val="FF0000"/>
    <a:srgbClr val="CC66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881" autoAdjust="0"/>
  </p:normalViewPr>
  <p:slideViewPr>
    <p:cSldViewPr>
      <p:cViewPr>
        <p:scale>
          <a:sx n="100" d="100"/>
          <a:sy n="100" d="100"/>
        </p:scale>
        <p:origin x="-1986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50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FF9BD-6F86-46E5-B057-EBBEF2F5BF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0701BD3-97DC-4C59-8F23-189CE45E355F}">
      <dgm:prSet phldrT="[Text]"/>
      <dgm:spPr/>
      <dgm:t>
        <a:bodyPr/>
        <a:lstStyle/>
        <a:p>
          <a:r>
            <a:rPr lang="en-AU" dirty="0" smtClean="0"/>
            <a:t>20 Dec 2012</a:t>
          </a:r>
          <a:endParaRPr lang="en-AU" dirty="0"/>
        </a:p>
      </dgm:t>
    </dgm:pt>
    <dgm:pt modelId="{8E0346FD-513C-475F-9703-79B7AD6C0345}" type="parTrans" cxnId="{1B556EC6-DF5E-49E3-846D-FA7D466A9FFD}">
      <dgm:prSet/>
      <dgm:spPr/>
      <dgm:t>
        <a:bodyPr/>
        <a:lstStyle/>
        <a:p>
          <a:endParaRPr lang="en-AU"/>
        </a:p>
      </dgm:t>
    </dgm:pt>
    <dgm:pt modelId="{06B2DA9A-C29B-4D4D-BD36-79E6B809D274}" type="sibTrans" cxnId="{1B556EC6-DF5E-49E3-846D-FA7D466A9FFD}">
      <dgm:prSet/>
      <dgm:spPr/>
      <dgm:t>
        <a:bodyPr/>
        <a:lstStyle/>
        <a:p>
          <a:endParaRPr lang="en-AU"/>
        </a:p>
      </dgm:t>
    </dgm:pt>
    <dgm:pt modelId="{6AA61C63-621A-427E-9D3E-CA82D9AD59AF}">
      <dgm:prSet phldrT="[Text]"/>
      <dgm:spPr/>
      <dgm:t>
        <a:bodyPr/>
        <a:lstStyle/>
        <a:p>
          <a:r>
            <a:rPr lang="en-AU" dirty="0" smtClean="0"/>
            <a:t>Issues paper</a:t>
          </a:r>
          <a:endParaRPr lang="en-AU" dirty="0"/>
        </a:p>
      </dgm:t>
    </dgm:pt>
    <dgm:pt modelId="{E88B4D0B-8122-469D-8765-C58B24CA1831}" type="parTrans" cxnId="{7192AF3F-3C26-4A5F-8F46-847A4A3902F3}">
      <dgm:prSet/>
      <dgm:spPr/>
      <dgm:t>
        <a:bodyPr/>
        <a:lstStyle/>
        <a:p>
          <a:endParaRPr lang="en-AU"/>
        </a:p>
      </dgm:t>
    </dgm:pt>
    <dgm:pt modelId="{E0E4B6F6-525D-4735-A172-8A784C1504D2}" type="sibTrans" cxnId="{7192AF3F-3C26-4A5F-8F46-847A4A3902F3}">
      <dgm:prSet/>
      <dgm:spPr/>
      <dgm:t>
        <a:bodyPr/>
        <a:lstStyle/>
        <a:p>
          <a:endParaRPr lang="en-AU"/>
        </a:p>
      </dgm:t>
    </dgm:pt>
    <dgm:pt modelId="{BB44ABAC-99CF-429E-BE1E-FA3547557F9A}">
      <dgm:prSet phldrT="[Text]"/>
      <dgm:spPr/>
      <dgm:t>
        <a:bodyPr/>
        <a:lstStyle/>
        <a:p>
          <a:r>
            <a:rPr lang="en-AU" dirty="0" smtClean="0"/>
            <a:t>12 Feb 2013</a:t>
          </a:r>
          <a:endParaRPr lang="en-AU" dirty="0"/>
        </a:p>
      </dgm:t>
    </dgm:pt>
    <dgm:pt modelId="{EA0A69B5-CA69-42A2-BA7E-9CF4B8E61BD6}" type="parTrans" cxnId="{6AFF1296-77AD-4CB9-8EC6-BB1A7D4A3BC0}">
      <dgm:prSet/>
      <dgm:spPr/>
      <dgm:t>
        <a:bodyPr/>
        <a:lstStyle/>
        <a:p>
          <a:endParaRPr lang="en-AU"/>
        </a:p>
      </dgm:t>
    </dgm:pt>
    <dgm:pt modelId="{B07F67EA-219C-4BFA-AD2E-ED45284CA24A}" type="sibTrans" cxnId="{6AFF1296-77AD-4CB9-8EC6-BB1A7D4A3BC0}">
      <dgm:prSet/>
      <dgm:spPr/>
      <dgm:t>
        <a:bodyPr/>
        <a:lstStyle/>
        <a:p>
          <a:endParaRPr lang="en-AU"/>
        </a:p>
      </dgm:t>
    </dgm:pt>
    <dgm:pt modelId="{1F7D987B-71EE-4FB7-969F-BBE2EC69238D}">
      <dgm:prSet phldrT="[Text]"/>
      <dgm:spPr/>
      <dgm:t>
        <a:bodyPr/>
        <a:lstStyle/>
        <a:p>
          <a:r>
            <a:rPr lang="en-AU" dirty="0" smtClean="0"/>
            <a:t>Initial Roundtable</a:t>
          </a:r>
          <a:endParaRPr lang="en-AU" dirty="0"/>
        </a:p>
      </dgm:t>
    </dgm:pt>
    <dgm:pt modelId="{B2BDDF0C-79C7-4C6B-BED3-28A86E9BD14D}" type="parTrans" cxnId="{DF7DDD00-825C-4541-8DA8-A2204A1243B4}">
      <dgm:prSet/>
      <dgm:spPr/>
      <dgm:t>
        <a:bodyPr/>
        <a:lstStyle/>
        <a:p>
          <a:endParaRPr lang="en-AU"/>
        </a:p>
      </dgm:t>
    </dgm:pt>
    <dgm:pt modelId="{8E52ABCB-AA0E-4C38-8356-009A36E387E2}" type="sibTrans" cxnId="{DF7DDD00-825C-4541-8DA8-A2204A1243B4}">
      <dgm:prSet/>
      <dgm:spPr/>
      <dgm:t>
        <a:bodyPr/>
        <a:lstStyle/>
        <a:p>
          <a:endParaRPr lang="en-AU"/>
        </a:p>
      </dgm:t>
    </dgm:pt>
    <dgm:pt modelId="{68F0DC98-9154-42A3-B6E5-8B64DFBD551C}">
      <dgm:prSet phldrT="[Text]"/>
      <dgm:spPr>
        <a:solidFill>
          <a:srgbClr val="FBBEA3"/>
        </a:solidFill>
      </dgm:spPr>
      <dgm:t>
        <a:bodyPr/>
        <a:lstStyle/>
        <a:p>
          <a:r>
            <a:rPr lang="en-AU" dirty="0" smtClean="0"/>
            <a:t>28 Feb 2013</a:t>
          </a:r>
          <a:endParaRPr lang="en-AU" dirty="0"/>
        </a:p>
      </dgm:t>
    </dgm:pt>
    <dgm:pt modelId="{9C5767CC-6C89-4D74-9CAE-3F9EFBB1292B}" type="parTrans" cxnId="{F174FAFA-3E76-4D6B-A7D4-D6B533CC1114}">
      <dgm:prSet/>
      <dgm:spPr/>
      <dgm:t>
        <a:bodyPr/>
        <a:lstStyle/>
        <a:p>
          <a:endParaRPr lang="en-AU"/>
        </a:p>
      </dgm:t>
    </dgm:pt>
    <dgm:pt modelId="{650EBA1C-0B0C-4618-8481-691069CCCF8B}" type="sibTrans" cxnId="{F174FAFA-3E76-4D6B-A7D4-D6B533CC1114}">
      <dgm:prSet/>
      <dgm:spPr/>
      <dgm:t>
        <a:bodyPr/>
        <a:lstStyle/>
        <a:p>
          <a:endParaRPr lang="en-AU"/>
        </a:p>
      </dgm:t>
    </dgm:pt>
    <dgm:pt modelId="{46F65A35-21D6-4020-B6DE-39C0F2220C1C}">
      <dgm:prSet phldrT="[Text]"/>
      <dgm:spPr>
        <a:solidFill>
          <a:srgbClr val="FDE3D7">
            <a:alpha val="89804"/>
          </a:srgbClr>
        </a:solidFill>
      </dgm:spPr>
      <dgm:t>
        <a:bodyPr/>
        <a:lstStyle/>
        <a:p>
          <a:r>
            <a:rPr lang="en-AU" dirty="0" smtClean="0"/>
            <a:t>Category selection</a:t>
          </a:r>
          <a:endParaRPr lang="en-AU" dirty="0"/>
        </a:p>
      </dgm:t>
    </dgm:pt>
    <dgm:pt modelId="{5401A4A7-0FCE-478D-BE2A-4BF1B82BFCB5}" type="sibTrans" cxnId="{1FB9620D-9D77-4AB6-9BBB-B3939A0C7CEC}">
      <dgm:prSet/>
      <dgm:spPr/>
      <dgm:t>
        <a:bodyPr/>
        <a:lstStyle/>
        <a:p>
          <a:endParaRPr lang="en-AU"/>
        </a:p>
      </dgm:t>
    </dgm:pt>
    <dgm:pt modelId="{6FCCA7E9-0DCA-4C1B-BE3D-9B72497F6EFA}" type="parTrans" cxnId="{1FB9620D-9D77-4AB6-9BBB-B3939A0C7CEC}">
      <dgm:prSet/>
      <dgm:spPr/>
      <dgm:t>
        <a:bodyPr/>
        <a:lstStyle/>
        <a:p>
          <a:endParaRPr lang="en-AU"/>
        </a:p>
      </dgm:t>
    </dgm:pt>
    <dgm:pt modelId="{C16984D0-4106-4979-9776-D1F3F93A08CA}">
      <dgm:prSet phldrT="[Text]"/>
      <dgm:spPr/>
      <dgm:t>
        <a:bodyPr/>
        <a:lstStyle/>
        <a:p>
          <a:r>
            <a:rPr lang="en-AU" dirty="0" smtClean="0"/>
            <a:t>Replacement/Demand</a:t>
          </a:r>
          <a:endParaRPr lang="en-AU" dirty="0"/>
        </a:p>
      </dgm:t>
    </dgm:pt>
    <dgm:pt modelId="{7EF4BEE3-06E2-4320-B1B0-AFCC33140790}" type="parTrans" cxnId="{8979E283-66A7-4436-914E-D064CF2B65EB}">
      <dgm:prSet/>
      <dgm:spPr/>
      <dgm:t>
        <a:bodyPr/>
        <a:lstStyle/>
        <a:p>
          <a:endParaRPr lang="en-AU"/>
        </a:p>
      </dgm:t>
    </dgm:pt>
    <dgm:pt modelId="{17794A63-D613-41E7-96C6-0DBEB318F7A3}" type="sibTrans" cxnId="{8979E283-66A7-4436-914E-D064CF2B65EB}">
      <dgm:prSet/>
      <dgm:spPr/>
      <dgm:t>
        <a:bodyPr/>
        <a:lstStyle/>
        <a:p>
          <a:endParaRPr lang="en-AU"/>
        </a:p>
      </dgm:t>
    </dgm:pt>
    <dgm:pt modelId="{9D13B29E-6308-4932-A350-6035758DBD3D}">
      <dgm:prSet phldrT="[Text]"/>
      <dgm:spPr/>
      <dgm:t>
        <a:bodyPr/>
        <a:lstStyle/>
        <a:p>
          <a:r>
            <a:rPr lang="en-AU" dirty="0" smtClean="0"/>
            <a:t>7/8 Mar 2013</a:t>
          </a:r>
          <a:endParaRPr lang="en-AU" dirty="0"/>
        </a:p>
      </dgm:t>
    </dgm:pt>
    <dgm:pt modelId="{0276ED7A-75D7-4DF3-A6E5-28FDBFD8CAAE}" type="parTrans" cxnId="{8E9F1318-AC7A-410D-AC14-55EAC9804763}">
      <dgm:prSet/>
      <dgm:spPr/>
      <dgm:t>
        <a:bodyPr/>
        <a:lstStyle/>
        <a:p>
          <a:endParaRPr lang="en-AU"/>
        </a:p>
      </dgm:t>
    </dgm:pt>
    <dgm:pt modelId="{2B8F9741-1C04-4627-A650-2EE9B8D1D645}" type="sibTrans" cxnId="{8E9F1318-AC7A-410D-AC14-55EAC9804763}">
      <dgm:prSet/>
      <dgm:spPr/>
      <dgm:t>
        <a:bodyPr/>
        <a:lstStyle/>
        <a:p>
          <a:endParaRPr lang="en-AU"/>
        </a:p>
      </dgm:t>
    </dgm:pt>
    <dgm:pt modelId="{01AD7972-A6FF-402A-BB9F-98A546874774}">
      <dgm:prSet phldrT="[Text]"/>
      <dgm:spPr/>
      <dgm:t>
        <a:bodyPr/>
        <a:lstStyle/>
        <a:p>
          <a:r>
            <a:rPr lang="en-AU" dirty="0" smtClean="0"/>
            <a:t>Connection/Customer</a:t>
          </a:r>
          <a:endParaRPr lang="en-AU" dirty="0"/>
        </a:p>
      </dgm:t>
    </dgm:pt>
    <dgm:pt modelId="{3AE347C4-BFA3-4217-A8D6-7365962B34AA}" type="parTrans" cxnId="{772E6F39-3355-49F0-946A-F15392469998}">
      <dgm:prSet/>
      <dgm:spPr/>
      <dgm:t>
        <a:bodyPr/>
        <a:lstStyle/>
        <a:p>
          <a:endParaRPr lang="en-AU"/>
        </a:p>
      </dgm:t>
    </dgm:pt>
    <dgm:pt modelId="{48A7635D-42FC-4B11-8399-914CCAC997B8}" type="sibTrans" cxnId="{772E6F39-3355-49F0-946A-F15392469998}">
      <dgm:prSet/>
      <dgm:spPr/>
      <dgm:t>
        <a:bodyPr/>
        <a:lstStyle/>
        <a:p>
          <a:endParaRPr lang="en-AU"/>
        </a:p>
      </dgm:t>
    </dgm:pt>
    <dgm:pt modelId="{522F345F-C4D8-4386-A099-7852DD714F43}">
      <dgm:prSet phldrT="[Text]"/>
      <dgm:spPr/>
      <dgm:t>
        <a:bodyPr/>
        <a:lstStyle/>
        <a:p>
          <a:r>
            <a:rPr lang="en-AU" dirty="0" smtClean="0"/>
            <a:t>19/20Mar 2013</a:t>
          </a:r>
          <a:endParaRPr lang="en-AU" dirty="0"/>
        </a:p>
      </dgm:t>
    </dgm:pt>
    <dgm:pt modelId="{AF11B3BE-EC7B-4B38-B833-BA7B69B235A8}" type="parTrans" cxnId="{F49CF477-D01E-4031-96CE-08954F7BD1E8}">
      <dgm:prSet/>
      <dgm:spPr/>
      <dgm:t>
        <a:bodyPr/>
        <a:lstStyle/>
        <a:p>
          <a:endParaRPr lang="en-AU"/>
        </a:p>
      </dgm:t>
    </dgm:pt>
    <dgm:pt modelId="{2E549F98-8778-48A8-B9B0-92185F3A781F}" type="sibTrans" cxnId="{F49CF477-D01E-4031-96CE-08954F7BD1E8}">
      <dgm:prSet/>
      <dgm:spPr/>
      <dgm:t>
        <a:bodyPr/>
        <a:lstStyle/>
        <a:p>
          <a:endParaRPr lang="en-AU"/>
        </a:p>
      </dgm:t>
    </dgm:pt>
    <dgm:pt modelId="{E9D6062D-670C-4AD8-AB10-96F223B8F644}">
      <dgm:prSet phldrT="[Text]"/>
      <dgm:spPr/>
      <dgm:t>
        <a:bodyPr/>
        <a:lstStyle/>
        <a:p>
          <a:r>
            <a:rPr lang="en-AU" dirty="0" smtClean="0"/>
            <a:t>Repex/</a:t>
          </a:r>
          <a:r>
            <a:rPr lang="en-AU" dirty="0" err="1" smtClean="0"/>
            <a:t>Augex</a:t>
          </a:r>
          <a:r>
            <a:rPr lang="en-AU" dirty="0" smtClean="0"/>
            <a:t> models</a:t>
          </a:r>
          <a:endParaRPr lang="en-AU" dirty="0"/>
        </a:p>
      </dgm:t>
    </dgm:pt>
    <dgm:pt modelId="{A87B2580-A51D-45EF-BA39-86DB1EBF6836}" type="parTrans" cxnId="{EAFC2594-A767-46A7-A928-DD01305A7176}">
      <dgm:prSet/>
      <dgm:spPr/>
      <dgm:t>
        <a:bodyPr/>
        <a:lstStyle/>
        <a:p>
          <a:endParaRPr lang="en-AU"/>
        </a:p>
      </dgm:t>
    </dgm:pt>
    <dgm:pt modelId="{00C35705-D5E7-4216-9B3B-E442FBAA70E6}" type="sibTrans" cxnId="{EAFC2594-A767-46A7-A928-DD01305A7176}">
      <dgm:prSet/>
      <dgm:spPr/>
      <dgm:t>
        <a:bodyPr/>
        <a:lstStyle/>
        <a:p>
          <a:endParaRPr lang="en-AU"/>
        </a:p>
      </dgm:t>
    </dgm:pt>
    <dgm:pt modelId="{CD8772C3-5C53-407C-9335-53746DCDC0C1}">
      <dgm:prSet phldrT="[Text]"/>
      <dgm:spPr/>
      <dgm:t>
        <a:bodyPr/>
        <a:lstStyle/>
        <a:p>
          <a:r>
            <a:rPr lang="en-AU" dirty="0" smtClean="0"/>
            <a:t>27Mar 2013</a:t>
          </a:r>
          <a:endParaRPr lang="en-AU" dirty="0"/>
        </a:p>
      </dgm:t>
    </dgm:pt>
    <dgm:pt modelId="{40C9B910-7D80-4A46-A025-A3EA20E1C6C6}" type="parTrans" cxnId="{9172565F-E20E-4236-BE8B-F4FF7C399862}">
      <dgm:prSet/>
      <dgm:spPr/>
      <dgm:t>
        <a:bodyPr/>
        <a:lstStyle/>
        <a:p>
          <a:endParaRPr lang="en-AU"/>
        </a:p>
      </dgm:t>
    </dgm:pt>
    <dgm:pt modelId="{A7014948-6BC5-455F-B2F6-35390199A31B}" type="sibTrans" cxnId="{9172565F-E20E-4236-BE8B-F4FF7C399862}">
      <dgm:prSet/>
      <dgm:spPr/>
      <dgm:t>
        <a:bodyPr/>
        <a:lstStyle/>
        <a:p>
          <a:endParaRPr lang="en-AU"/>
        </a:p>
      </dgm:t>
    </dgm:pt>
    <dgm:pt modelId="{E0230631-C5BA-407D-9D71-EA939204FB32}">
      <dgm:prSet phldrT="[Text]"/>
      <dgm:spPr/>
      <dgm:t>
        <a:bodyPr/>
        <a:lstStyle/>
        <a:p>
          <a:r>
            <a:rPr lang="en-AU" dirty="0" smtClean="0"/>
            <a:t>Opex</a:t>
          </a:r>
          <a:endParaRPr lang="en-AU" dirty="0"/>
        </a:p>
      </dgm:t>
    </dgm:pt>
    <dgm:pt modelId="{BD1AE18A-17CD-4073-A580-5CFCEC2CFF8C}" type="parTrans" cxnId="{A02C5C09-747B-41C7-8ECE-FB60878A3F67}">
      <dgm:prSet/>
      <dgm:spPr/>
      <dgm:t>
        <a:bodyPr/>
        <a:lstStyle/>
        <a:p>
          <a:endParaRPr lang="en-AU"/>
        </a:p>
      </dgm:t>
    </dgm:pt>
    <dgm:pt modelId="{2FFD1580-C1E4-4615-95DC-05ED23E1878E}" type="sibTrans" cxnId="{A02C5C09-747B-41C7-8ECE-FB60878A3F67}">
      <dgm:prSet/>
      <dgm:spPr/>
      <dgm:t>
        <a:bodyPr/>
        <a:lstStyle/>
        <a:p>
          <a:endParaRPr lang="en-AU"/>
        </a:p>
      </dgm:t>
    </dgm:pt>
    <dgm:pt modelId="{884A9DBC-DC89-4157-A9F7-668D4AF062C1}">
      <dgm:prSet phldrT="[Text]"/>
      <dgm:spPr/>
      <dgm:t>
        <a:bodyPr/>
        <a:lstStyle/>
        <a:p>
          <a:r>
            <a:rPr lang="en-AU" dirty="0" smtClean="0"/>
            <a:t>11 Apr 2013</a:t>
          </a:r>
          <a:endParaRPr lang="en-AU" dirty="0"/>
        </a:p>
      </dgm:t>
    </dgm:pt>
    <dgm:pt modelId="{235B6513-B862-4EDB-9170-29EC76501628}" type="parTrans" cxnId="{5408DCC1-86D6-4DE3-B482-D1511957BF0E}">
      <dgm:prSet/>
      <dgm:spPr/>
      <dgm:t>
        <a:bodyPr/>
        <a:lstStyle/>
        <a:p>
          <a:endParaRPr lang="en-AU"/>
        </a:p>
      </dgm:t>
    </dgm:pt>
    <dgm:pt modelId="{095E1810-A551-4B7B-8B9A-CD84D066A934}" type="sibTrans" cxnId="{5408DCC1-86D6-4DE3-B482-D1511957BF0E}">
      <dgm:prSet/>
      <dgm:spPr/>
      <dgm:t>
        <a:bodyPr/>
        <a:lstStyle/>
        <a:p>
          <a:endParaRPr lang="en-AU"/>
        </a:p>
      </dgm:t>
    </dgm:pt>
    <dgm:pt modelId="{EF37A377-928C-4D1E-A7C5-E3F01756CD2C}">
      <dgm:prSet phldrT="[Text]"/>
      <dgm:spPr/>
      <dgm:t>
        <a:bodyPr/>
        <a:lstStyle/>
        <a:p>
          <a:r>
            <a:rPr lang="en-AU" dirty="0" smtClean="0"/>
            <a:t>Overheads</a:t>
          </a:r>
          <a:endParaRPr lang="en-AU" dirty="0"/>
        </a:p>
      </dgm:t>
    </dgm:pt>
    <dgm:pt modelId="{DDE0DAC9-9F02-4723-893A-DA89BE137270}" type="parTrans" cxnId="{F5D14661-B53D-432E-96DA-D55B0C06980D}">
      <dgm:prSet/>
      <dgm:spPr/>
      <dgm:t>
        <a:bodyPr/>
        <a:lstStyle/>
        <a:p>
          <a:endParaRPr lang="en-AU"/>
        </a:p>
      </dgm:t>
    </dgm:pt>
    <dgm:pt modelId="{6E6069E9-36B5-4A2A-8B99-47AFC083FE0B}" type="sibTrans" cxnId="{F5D14661-B53D-432E-96DA-D55B0C06980D}">
      <dgm:prSet/>
      <dgm:spPr/>
      <dgm:t>
        <a:bodyPr/>
        <a:lstStyle/>
        <a:p>
          <a:endParaRPr lang="en-AU"/>
        </a:p>
      </dgm:t>
    </dgm:pt>
    <dgm:pt modelId="{623FB3DD-1068-4E52-B3DC-644A11C64020}">
      <dgm:prSet phldrT="[Text]"/>
      <dgm:spPr/>
      <dgm:t>
        <a:bodyPr/>
        <a:lstStyle/>
        <a:p>
          <a:r>
            <a:rPr lang="en-AU" dirty="0" smtClean="0"/>
            <a:t>24 Apr 2013</a:t>
          </a:r>
          <a:endParaRPr lang="en-AU" dirty="0"/>
        </a:p>
      </dgm:t>
    </dgm:pt>
    <dgm:pt modelId="{C3356FC7-C03D-4BEE-920A-B365645E7ED9}" type="parTrans" cxnId="{5D0C30AF-FE0F-4430-95DA-7DA01DA0D936}">
      <dgm:prSet/>
      <dgm:spPr/>
      <dgm:t>
        <a:bodyPr/>
        <a:lstStyle/>
        <a:p>
          <a:endParaRPr lang="en-AU"/>
        </a:p>
      </dgm:t>
    </dgm:pt>
    <dgm:pt modelId="{7076E4D3-9B10-47BA-892B-D228CF37D9DE}" type="sibTrans" cxnId="{5D0C30AF-FE0F-4430-95DA-7DA01DA0D936}">
      <dgm:prSet/>
      <dgm:spPr/>
      <dgm:t>
        <a:bodyPr/>
        <a:lstStyle/>
        <a:p>
          <a:endParaRPr lang="en-AU"/>
        </a:p>
      </dgm:t>
    </dgm:pt>
    <dgm:pt modelId="{D8F73C20-A0FA-4012-BEF9-771084475CE8}">
      <dgm:prSet phldrT="[Text]"/>
      <dgm:spPr/>
      <dgm:t>
        <a:bodyPr/>
        <a:lstStyle/>
        <a:p>
          <a:r>
            <a:rPr lang="en-AU" dirty="0" smtClean="0"/>
            <a:t>Base-step-trend/Productivity</a:t>
          </a:r>
          <a:endParaRPr lang="en-AU" dirty="0"/>
        </a:p>
      </dgm:t>
    </dgm:pt>
    <dgm:pt modelId="{39F24475-7D27-4C1B-A735-D8E171A31484}" type="parTrans" cxnId="{18D880DF-6F1A-4E64-AD29-46FA6CAC9E06}">
      <dgm:prSet/>
      <dgm:spPr/>
      <dgm:t>
        <a:bodyPr/>
        <a:lstStyle/>
        <a:p>
          <a:endParaRPr lang="en-AU"/>
        </a:p>
      </dgm:t>
    </dgm:pt>
    <dgm:pt modelId="{618AF790-ED78-4557-8C25-1A5128523DE7}" type="sibTrans" cxnId="{18D880DF-6F1A-4E64-AD29-46FA6CAC9E06}">
      <dgm:prSet/>
      <dgm:spPr/>
      <dgm:t>
        <a:bodyPr/>
        <a:lstStyle/>
        <a:p>
          <a:endParaRPr lang="en-AU"/>
        </a:p>
      </dgm:t>
    </dgm:pt>
    <dgm:pt modelId="{DECEF7AB-08D2-4B21-B679-D587704DF119}">
      <dgm:prSet phldrT="[Text]"/>
      <dgm:spPr/>
      <dgm:t>
        <a:bodyPr/>
        <a:lstStyle/>
        <a:p>
          <a:r>
            <a:rPr lang="en-AU" dirty="0" smtClean="0"/>
            <a:t>8 May 2013</a:t>
          </a:r>
          <a:endParaRPr lang="en-AU" dirty="0"/>
        </a:p>
      </dgm:t>
    </dgm:pt>
    <dgm:pt modelId="{8DE0C772-46FC-4653-85D2-20BB0418C736}" type="parTrans" cxnId="{EE498EB8-E330-4A76-AF7F-05334371050B}">
      <dgm:prSet/>
      <dgm:spPr/>
      <dgm:t>
        <a:bodyPr/>
        <a:lstStyle/>
        <a:p>
          <a:endParaRPr lang="en-AU"/>
        </a:p>
      </dgm:t>
    </dgm:pt>
    <dgm:pt modelId="{37F18CDA-9296-4E0C-8B13-ACA712434C42}" type="sibTrans" cxnId="{EE498EB8-E330-4A76-AF7F-05334371050B}">
      <dgm:prSet/>
      <dgm:spPr/>
      <dgm:t>
        <a:bodyPr/>
        <a:lstStyle/>
        <a:p>
          <a:endParaRPr lang="en-AU"/>
        </a:p>
      </dgm:t>
    </dgm:pt>
    <dgm:pt modelId="{1C3D9CEB-AFA9-43E5-B73F-CC570903784F}">
      <dgm:prSet phldrT="[Text]"/>
      <dgm:spPr/>
      <dgm:t>
        <a:bodyPr/>
        <a:lstStyle/>
        <a:p>
          <a:r>
            <a:rPr lang="en-AU" dirty="0" smtClean="0"/>
            <a:t>Cost allocation and accounting</a:t>
          </a:r>
          <a:endParaRPr lang="en-AU" dirty="0"/>
        </a:p>
      </dgm:t>
    </dgm:pt>
    <dgm:pt modelId="{594C3B55-6E9D-4ED9-9826-D26E91170700}" type="parTrans" cxnId="{3891E81E-80C2-454C-8D8B-82D8EF5BAAC2}">
      <dgm:prSet/>
      <dgm:spPr/>
      <dgm:t>
        <a:bodyPr/>
        <a:lstStyle/>
        <a:p>
          <a:endParaRPr lang="en-AU"/>
        </a:p>
      </dgm:t>
    </dgm:pt>
    <dgm:pt modelId="{819950F1-ACC1-46FF-926E-C4EFA6D00499}" type="sibTrans" cxnId="{3891E81E-80C2-454C-8D8B-82D8EF5BAAC2}">
      <dgm:prSet/>
      <dgm:spPr/>
      <dgm:t>
        <a:bodyPr/>
        <a:lstStyle/>
        <a:p>
          <a:endParaRPr lang="en-AU"/>
        </a:p>
      </dgm:t>
    </dgm:pt>
    <dgm:pt modelId="{A19B5569-1192-4690-A74F-B2B416CFC81A}">
      <dgm:prSet phldrT="[Text]"/>
      <dgm:spPr/>
      <dgm:t>
        <a:bodyPr/>
        <a:lstStyle/>
        <a:p>
          <a:r>
            <a:rPr lang="en-AU" dirty="0" smtClean="0"/>
            <a:t>16 May 2013</a:t>
          </a:r>
          <a:endParaRPr lang="en-AU" dirty="0"/>
        </a:p>
      </dgm:t>
    </dgm:pt>
    <dgm:pt modelId="{5C3F4619-B6DC-495E-8083-8A23462E063D}" type="parTrans" cxnId="{BAD23640-2052-480B-A547-B3827F24FCF4}">
      <dgm:prSet/>
      <dgm:spPr/>
      <dgm:t>
        <a:bodyPr/>
        <a:lstStyle/>
        <a:p>
          <a:endParaRPr lang="en-AU"/>
        </a:p>
      </dgm:t>
    </dgm:pt>
    <dgm:pt modelId="{188ED044-56C2-4A2C-94E6-663053FEEAFD}" type="sibTrans" cxnId="{BAD23640-2052-480B-A547-B3827F24FCF4}">
      <dgm:prSet/>
      <dgm:spPr/>
      <dgm:t>
        <a:bodyPr/>
        <a:lstStyle/>
        <a:p>
          <a:endParaRPr lang="en-AU"/>
        </a:p>
      </dgm:t>
    </dgm:pt>
    <dgm:pt modelId="{0FFBED51-D314-4776-A8E0-2A88BC2D8BA9}">
      <dgm:prSet phldrT="[Text]"/>
      <dgm:spPr/>
      <dgm:t>
        <a:bodyPr/>
        <a:lstStyle/>
        <a:p>
          <a:r>
            <a:rPr lang="en-AU" dirty="0" smtClean="0"/>
            <a:t>Expenditure setting process</a:t>
          </a:r>
          <a:endParaRPr lang="en-AU" dirty="0"/>
        </a:p>
      </dgm:t>
    </dgm:pt>
    <dgm:pt modelId="{17ED85AD-7C31-473C-9BF8-3AFFE85CF6EA}" type="parTrans" cxnId="{57903F1B-7BFC-46AE-8CB7-A3995D78297A}">
      <dgm:prSet/>
      <dgm:spPr/>
      <dgm:t>
        <a:bodyPr/>
        <a:lstStyle/>
        <a:p>
          <a:endParaRPr lang="en-AU"/>
        </a:p>
      </dgm:t>
    </dgm:pt>
    <dgm:pt modelId="{83E62373-341D-4CAC-B98B-8C42B4A41ACD}" type="sibTrans" cxnId="{57903F1B-7BFC-46AE-8CB7-A3995D78297A}">
      <dgm:prSet/>
      <dgm:spPr/>
      <dgm:t>
        <a:bodyPr/>
        <a:lstStyle/>
        <a:p>
          <a:endParaRPr lang="en-AU"/>
        </a:p>
      </dgm:t>
    </dgm:pt>
    <dgm:pt modelId="{CD5B93D0-A8D9-4221-A71F-955F80E3821E}">
      <dgm:prSet phldrT="[Text]"/>
      <dgm:spPr/>
      <dgm:t>
        <a:bodyPr/>
        <a:lstStyle/>
        <a:p>
          <a:r>
            <a:rPr lang="en-AU" dirty="0" smtClean="0"/>
            <a:t>30 May 2013</a:t>
          </a:r>
          <a:endParaRPr lang="en-AU" dirty="0"/>
        </a:p>
      </dgm:t>
    </dgm:pt>
    <dgm:pt modelId="{067B619A-08C3-40F5-BC14-4C3EEDF0300D}" type="parTrans" cxnId="{906B7482-C0FE-46FB-AB01-8FE0C195123D}">
      <dgm:prSet/>
      <dgm:spPr/>
      <dgm:t>
        <a:bodyPr/>
        <a:lstStyle/>
        <a:p>
          <a:endParaRPr lang="en-AU"/>
        </a:p>
      </dgm:t>
    </dgm:pt>
    <dgm:pt modelId="{DD8E3AD1-4AEB-473A-B11C-E7915767E206}" type="sibTrans" cxnId="{906B7482-C0FE-46FB-AB01-8FE0C195123D}">
      <dgm:prSet/>
      <dgm:spPr/>
      <dgm:t>
        <a:bodyPr/>
        <a:lstStyle/>
        <a:p>
          <a:endParaRPr lang="en-AU"/>
        </a:p>
      </dgm:t>
    </dgm:pt>
    <dgm:pt modelId="{3651213B-EA7A-4BBB-AF17-E65E64DF804B}" type="pres">
      <dgm:prSet presAssocID="{205FF9BD-6F86-46E5-B057-EBBEF2F5BF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FEC2F26-9514-47A0-97C9-45E9D96FAD01}" type="pres">
      <dgm:prSet presAssocID="{80701BD3-97DC-4C59-8F23-189CE45E355F}" presName="linNode" presStyleCnt="0"/>
      <dgm:spPr/>
    </dgm:pt>
    <dgm:pt modelId="{8A8172C4-6918-43BC-91B2-36F901D985A5}" type="pres">
      <dgm:prSet presAssocID="{80701BD3-97DC-4C59-8F23-189CE45E355F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3239FD-44DD-45ED-83A6-0539A6F95BCE}" type="pres">
      <dgm:prSet presAssocID="{80701BD3-97DC-4C59-8F23-189CE45E355F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8577E7-2AB8-46AF-BA8F-C0B986C47A37}" type="pres">
      <dgm:prSet presAssocID="{06B2DA9A-C29B-4D4D-BD36-79E6B809D274}" presName="sp" presStyleCnt="0"/>
      <dgm:spPr/>
    </dgm:pt>
    <dgm:pt modelId="{88958E13-7A3F-4F15-8065-B735DF571FD7}" type="pres">
      <dgm:prSet presAssocID="{BB44ABAC-99CF-429E-BE1E-FA3547557F9A}" presName="linNode" presStyleCnt="0"/>
      <dgm:spPr/>
    </dgm:pt>
    <dgm:pt modelId="{E1F60762-30FD-4D6B-B1AD-81793CBC860D}" type="pres">
      <dgm:prSet presAssocID="{BB44ABAC-99CF-429E-BE1E-FA3547557F9A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CA48F7-C537-43DB-AB00-9C88E07C60A9}" type="pres">
      <dgm:prSet presAssocID="{BB44ABAC-99CF-429E-BE1E-FA3547557F9A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EE98C0-CF8A-43AF-8D26-FD334AA098C2}" type="pres">
      <dgm:prSet presAssocID="{B07F67EA-219C-4BFA-AD2E-ED45284CA24A}" presName="sp" presStyleCnt="0"/>
      <dgm:spPr/>
    </dgm:pt>
    <dgm:pt modelId="{996BCD70-8133-41A5-A6D7-98ECA5EB5C5A}" type="pres">
      <dgm:prSet presAssocID="{68F0DC98-9154-42A3-B6E5-8B64DFBD551C}" presName="linNode" presStyleCnt="0"/>
      <dgm:spPr/>
    </dgm:pt>
    <dgm:pt modelId="{7D3396FC-C555-490F-8694-02D5356DB7A2}" type="pres">
      <dgm:prSet presAssocID="{68F0DC98-9154-42A3-B6E5-8B64DFBD551C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EBC561-0F12-4AE4-92EC-40404E58A7D6}" type="pres">
      <dgm:prSet presAssocID="{68F0DC98-9154-42A3-B6E5-8B64DFBD551C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20F362-DCDD-461A-B7A0-5CDD31306F95}" type="pres">
      <dgm:prSet presAssocID="{650EBA1C-0B0C-4618-8481-691069CCCF8B}" presName="sp" presStyleCnt="0"/>
      <dgm:spPr/>
    </dgm:pt>
    <dgm:pt modelId="{9EFEB81C-8D14-4AC7-B533-960827AF8689}" type="pres">
      <dgm:prSet presAssocID="{9D13B29E-6308-4932-A350-6035758DBD3D}" presName="linNode" presStyleCnt="0"/>
      <dgm:spPr/>
    </dgm:pt>
    <dgm:pt modelId="{E47F2BA0-B998-437E-BD67-ACAA66F8F6B3}" type="pres">
      <dgm:prSet presAssocID="{9D13B29E-6308-4932-A350-6035758DBD3D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AC9B80-CFF4-4461-8987-BB7AF563FDBD}" type="pres">
      <dgm:prSet presAssocID="{9D13B29E-6308-4932-A350-6035758DBD3D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CB076E-8A44-48F8-9D52-5640718C1B00}" type="pres">
      <dgm:prSet presAssocID="{2B8F9741-1C04-4627-A650-2EE9B8D1D645}" presName="sp" presStyleCnt="0"/>
      <dgm:spPr/>
    </dgm:pt>
    <dgm:pt modelId="{CACE01D4-5229-4D70-A035-E53B276FEED1}" type="pres">
      <dgm:prSet presAssocID="{522F345F-C4D8-4386-A099-7852DD714F43}" presName="linNode" presStyleCnt="0"/>
      <dgm:spPr/>
    </dgm:pt>
    <dgm:pt modelId="{7CE85D2A-9016-461B-9E98-4D0C24BD2536}" type="pres">
      <dgm:prSet presAssocID="{522F345F-C4D8-4386-A099-7852DD714F43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2C0A8F7-A96A-4D11-989F-2D5FE3470E94}" type="pres">
      <dgm:prSet presAssocID="{522F345F-C4D8-4386-A099-7852DD714F43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9973F9-A184-40C7-9CB5-9D83CFC51DAC}" type="pres">
      <dgm:prSet presAssocID="{2E549F98-8778-48A8-B9B0-92185F3A781F}" presName="sp" presStyleCnt="0"/>
      <dgm:spPr/>
    </dgm:pt>
    <dgm:pt modelId="{59F302A8-3099-4B71-91CA-787E943F8327}" type="pres">
      <dgm:prSet presAssocID="{CD8772C3-5C53-407C-9335-53746DCDC0C1}" presName="linNode" presStyleCnt="0"/>
      <dgm:spPr/>
    </dgm:pt>
    <dgm:pt modelId="{B7607110-F6DA-4C61-B750-E0B37DB9BE9B}" type="pres">
      <dgm:prSet presAssocID="{CD8772C3-5C53-407C-9335-53746DCDC0C1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1E116E-9D43-45A3-935C-4E48EE4B2A01}" type="pres">
      <dgm:prSet presAssocID="{CD8772C3-5C53-407C-9335-53746DCDC0C1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7B7A7B-690B-46FB-985F-6BD8443CC12B}" type="pres">
      <dgm:prSet presAssocID="{A7014948-6BC5-455F-B2F6-35390199A31B}" presName="sp" presStyleCnt="0"/>
      <dgm:spPr/>
    </dgm:pt>
    <dgm:pt modelId="{D2BCECBA-3281-44C1-AA99-1370C513A0DD}" type="pres">
      <dgm:prSet presAssocID="{884A9DBC-DC89-4157-A9F7-668D4AF062C1}" presName="linNode" presStyleCnt="0"/>
      <dgm:spPr/>
    </dgm:pt>
    <dgm:pt modelId="{FF8E02A8-3EF7-486A-AEB3-CE1B18798F80}" type="pres">
      <dgm:prSet presAssocID="{884A9DBC-DC89-4157-A9F7-668D4AF062C1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8CAB4E-2669-492B-B0A6-D449411C5C0B}" type="pres">
      <dgm:prSet presAssocID="{884A9DBC-DC89-4157-A9F7-668D4AF062C1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65A6CC-1D14-4263-92D5-077BCD39AF00}" type="pres">
      <dgm:prSet presAssocID="{095E1810-A551-4B7B-8B9A-CD84D066A934}" presName="sp" presStyleCnt="0"/>
      <dgm:spPr/>
    </dgm:pt>
    <dgm:pt modelId="{980CAC23-FCD6-4113-B6F1-0443BAC4E36F}" type="pres">
      <dgm:prSet presAssocID="{623FB3DD-1068-4E52-B3DC-644A11C64020}" presName="linNode" presStyleCnt="0"/>
      <dgm:spPr/>
    </dgm:pt>
    <dgm:pt modelId="{26806A37-179D-4034-BD3F-91F5D26985FB}" type="pres">
      <dgm:prSet presAssocID="{623FB3DD-1068-4E52-B3DC-644A11C64020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2AE05-3164-4871-81C6-15C51DECEB96}" type="pres">
      <dgm:prSet presAssocID="{623FB3DD-1068-4E52-B3DC-644A11C64020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40233B2-8AA2-4AA0-AAE5-5983BE49A027}" type="pres">
      <dgm:prSet presAssocID="{7076E4D3-9B10-47BA-892B-D228CF37D9DE}" presName="sp" presStyleCnt="0"/>
      <dgm:spPr/>
    </dgm:pt>
    <dgm:pt modelId="{72B532DD-95C0-4CF5-BA80-CDB1133EB502}" type="pres">
      <dgm:prSet presAssocID="{DECEF7AB-08D2-4B21-B679-D587704DF119}" presName="linNode" presStyleCnt="0"/>
      <dgm:spPr/>
    </dgm:pt>
    <dgm:pt modelId="{B2CD2515-DDB1-4554-A676-21C0939693A6}" type="pres">
      <dgm:prSet presAssocID="{DECEF7AB-08D2-4B21-B679-D587704DF119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201568-C891-4888-946B-F798A4AE39A4}" type="pres">
      <dgm:prSet presAssocID="{DECEF7AB-08D2-4B21-B679-D587704DF119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173916-A5E3-4219-94A7-EA7850F7C35D}" type="pres">
      <dgm:prSet presAssocID="{37F18CDA-9296-4E0C-8B13-ACA712434C42}" presName="sp" presStyleCnt="0"/>
      <dgm:spPr/>
    </dgm:pt>
    <dgm:pt modelId="{1F5ACF99-2E56-4203-85EA-A08D0BC78562}" type="pres">
      <dgm:prSet presAssocID="{A19B5569-1192-4690-A74F-B2B416CFC81A}" presName="linNode" presStyleCnt="0"/>
      <dgm:spPr/>
    </dgm:pt>
    <dgm:pt modelId="{74E325E9-0AD1-449D-98A2-83FC1F6E4B36}" type="pres">
      <dgm:prSet presAssocID="{A19B5569-1192-4690-A74F-B2B416CFC81A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8A47945-17EA-4D5A-8155-E980C0A1BB50}" type="pres">
      <dgm:prSet presAssocID="{A19B5569-1192-4690-A74F-B2B416CFC81A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AA76D-B408-4B5C-BA69-29FF9D6E4C49}" type="pres">
      <dgm:prSet presAssocID="{188ED044-56C2-4A2C-94E6-663053FEEAFD}" presName="sp" presStyleCnt="0"/>
      <dgm:spPr/>
    </dgm:pt>
    <dgm:pt modelId="{586E1228-C5DE-4B8F-B70B-A35861B64517}" type="pres">
      <dgm:prSet presAssocID="{CD5B93D0-A8D9-4221-A71F-955F80E3821E}" presName="linNode" presStyleCnt="0"/>
      <dgm:spPr/>
    </dgm:pt>
    <dgm:pt modelId="{3484E5D0-E4FB-445F-ADD3-D0CD4CE589A5}" type="pres">
      <dgm:prSet presAssocID="{CD5B93D0-A8D9-4221-A71F-955F80E3821E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8505A0-8D41-47D5-83B4-CEB3E3884174}" type="pres">
      <dgm:prSet presAssocID="{CD5B93D0-A8D9-4221-A71F-955F80E3821E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1535DF5-83C5-4703-8E3A-8A1E667DA173}" type="presOf" srcId="{623FB3DD-1068-4E52-B3DC-644A11C64020}" destId="{26806A37-179D-4034-BD3F-91F5D26985FB}" srcOrd="0" destOrd="0" presId="urn:microsoft.com/office/officeart/2005/8/layout/vList5"/>
    <dgm:cxn modelId="{18D880DF-6F1A-4E64-AD29-46FA6CAC9E06}" srcId="{DECEF7AB-08D2-4B21-B679-D587704DF119}" destId="{D8F73C20-A0FA-4012-BEF9-771084475CE8}" srcOrd="0" destOrd="0" parTransId="{39F24475-7D27-4C1B-A735-D8E171A31484}" sibTransId="{618AF790-ED78-4557-8C25-1A5128523DE7}"/>
    <dgm:cxn modelId="{6A1B5F35-685A-4922-A5FF-499DE520EEBB}" type="presOf" srcId="{1F7D987B-71EE-4FB7-969F-BBE2EC69238D}" destId="{42CA48F7-C537-43DB-AB00-9C88E07C60A9}" srcOrd="0" destOrd="0" presId="urn:microsoft.com/office/officeart/2005/8/layout/vList5"/>
    <dgm:cxn modelId="{DF7DDD00-825C-4541-8DA8-A2204A1243B4}" srcId="{BB44ABAC-99CF-429E-BE1E-FA3547557F9A}" destId="{1F7D987B-71EE-4FB7-969F-BBE2EC69238D}" srcOrd="0" destOrd="0" parTransId="{B2BDDF0C-79C7-4C6B-BED3-28A86E9BD14D}" sibTransId="{8E52ABCB-AA0E-4C38-8356-009A36E387E2}"/>
    <dgm:cxn modelId="{086EF6EF-3869-4946-9739-EBFAFE668C0B}" type="presOf" srcId="{0FFBED51-D314-4776-A8E0-2A88BC2D8BA9}" destId="{3C8505A0-8D41-47D5-83B4-CEB3E3884174}" srcOrd="0" destOrd="0" presId="urn:microsoft.com/office/officeart/2005/8/layout/vList5"/>
    <dgm:cxn modelId="{EE498EB8-E330-4A76-AF7F-05334371050B}" srcId="{205FF9BD-6F86-46E5-B057-EBBEF2F5BF41}" destId="{DECEF7AB-08D2-4B21-B679-D587704DF119}" srcOrd="8" destOrd="0" parTransId="{8DE0C772-46FC-4653-85D2-20BB0418C736}" sibTransId="{37F18CDA-9296-4E0C-8B13-ACA712434C42}"/>
    <dgm:cxn modelId="{F174FAFA-3E76-4D6B-A7D4-D6B533CC1114}" srcId="{205FF9BD-6F86-46E5-B057-EBBEF2F5BF41}" destId="{68F0DC98-9154-42A3-B6E5-8B64DFBD551C}" srcOrd="2" destOrd="0" parTransId="{9C5767CC-6C89-4D74-9CAE-3F9EFBB1292B}" sibTransId="{650EBA1C-0B0C-4618-8481-691069CCCF8B}"/>
    <dgm:cxn modelId="{1B556EC6-DF5E-49E3-846D-FA7D466A9FFD}" srcId="{205FF9BD-6F86-46E5-B057-EBBEF2F5BF41}" destId="{80701BD3-97DC-4C59-8F23-189CE45E355F}" srcOrd="0" destOrd="0" parTransId="{8E0346FD-513C-475F-9703-79B7AD6C0345}" sibTransId="{06B2DA9A-C29B-4D4D-BD36-79E6B809D274}"/>
    <dgm:cxn modelId="{2889EA49-71A7-40B5-BDFC-181C3C958DC3}" type="presOf" srcId="{6AA61C63-621A-427E-9D3E-CA82D9AD59AF}" destId="{2C3239FD-44DD-45ED-83A6-0539A6F95BCE}" srcOrd="0" destOrd="0" presId="urn:microsoft.com/office/officeart/2005/8/layout/vList5"/>
    <dgm:cxn modelId="{40C13863-2825-4B06-A3F3-C1E5B9CA40B8}" type="presOf" srcId="{884A9DBC-DC89-4157-A9F7-668D4AF062C1}" destId="{FF8E02A8-3EF7-486A-AEB3-CE1B18798F80}" srcOrd="0" destOrd="0" presId="urn:microsoft.com/office/officeart/2005/8/layout/vList5"/>
    <dgm:cxn modelId="{1FB9620D-9D77-4AB6-9BBB-B3939A0C7CEC}" srcId="{68F0DC98-9154-42A3-B6E5-8B64DFBD551C}" destId="{46F65A35-21D6-4020-B6DE-39C0F2220C1C}" srcOrd="0" destOrd="0" parTransId="{6FCCA7E9-0DCA-4C1B-BE3D-9B72497F6EFA}" sibTransId="{5401A4A7-0FCE-478D-BE2A-4BF1B82BFCB5}"/>
    <dgm:cxn modelId="{DCBBB60E-8920-4239-AAD2-413A183B5F24}" type="presOf" srcId="{01AD7972-A6FF-402A-BB9F-98A546874774}" destId="{D2C0A8F7-A96A-4D11-989F-2D5FE3470E94}" srcOrd="0" destOrd="0" presId="urn:microsoft.com/office/officeart/2005/8/layout/vList5"/>
    <dgm:cxn modelId="{8979E283-66A7-4436-914E-D064CF2B65EB}" srcId="{9D13B29E-6308-4932-A350-6035758DBD3D}" destId="{C16984D0-4106-4979-9776-D1F3F93A08CA}" srcOrd="0" destOrd="0" parTransId="{7EF4BEE3-06E2-4320-B1B0-AFCC33140790}" sibTransId="{17794A63-D613-41E7-96C6-0DBEB318F7A3}"/>
    <dgm:cxn modelId="{EAFC2594-A767-46A7-A928-DD01305A7176}" srcId="{CD8772C3-5C53-407C-9335-53746DCDC0C1}" destId="{E9D6062D-670C-4AD8-AB10-96F223B8F644}" srcOrd="0" destOrd="0" parTransId="{A87B2580-A51D-45EF-BA39-86DB1EBF6836}" sibTransId="{00C35705-D5E7-4216-9B3B-E442FBAA70E6}"/>
    <dgm:cxn modelId="{2329ADF8-1FD5-4301-8E05-DAD9DC197A93}" type="presOf" srcId="{522F345F-C4D8-4386-A099-7852DD714F43}" destId="{7CE85D2A-9016-461B-9E98-4D0C24BD2536}" srcOrd="0" destOrd="0" presId="urn:microsoft.com/office/officeart/2005/8/layout/vList5"/>
    <dgm:cxn modelId="{1431E3F0-7A96-4457-A19E-AFB4D0656FFB}" type="presOf" srcId="{E0230631-C5BA-407D-9D71-EA939204FB32}" destId="{8F8CAB4E-2669-492B-B0A6-D449411C5C0B}" srcOrd="0" destOrd="0" presId="urn:microsoft.com/office/officeart/2005/8/layout/vList5"/>
    <dgm:cxn modelId="{2F854E34-4409-4B22-A7CF-1E46A70F4166}" type="presOf" srcId="{DECEF7AB-08D2-4B21-B679-D587704DF119}" destId="{B2CD2515-DDB1-4554-A676-21C0939693A6}" srcOrd="0" destOrd="0" presId="urn:microsoft.com/office/officeart/2005/8/layout/vList5"/>
    <dgm:cxn modelId="{9172565F-E20E-4236-BE8B-F4FF7C399862}" srcId="{205FF9BD-6F86-46E5-B057-EBBEF2F5BF41}" destId="{CD8772C3-5C53-407C-9335-53746DCDC0C1}" srcOrd="5" destOrd="0" parTransId="{40C9B910-7D80-4A46-A025-A3EA20E1C6C6}" sibTransId="{A7014948-6BC5-455F-B2F6-35390199A31B}"/>
    <dgm:cxn modelId="{3891E81E-80C2-454C-8D8B-82D8EF5BAAC2}" srcId="{A19B5569-1192-4690-A74F-B2B416CFC81A}" destId="{1C3D9CEB-AFA9-43E5-B73F-CC570903784F}" srcOrd="0" destOrd="0" parTransId="{594C3B55-6E9D-4ED9-9826-D26E91170700}" sibTransId="{819950F1-ACC1-46FF-926E-C4EFA6D00499}"/>
    <dgm:cxn modelId="{5D0C30AF-FE0F-4430-95DA-7DA01DA0D936}" srcId="{205FF9BD-6F86-46E5-B057-EBBEF2F5BF41}" destId="{623FB3DD-1068-4E52-B3DC-644A11C64020}" srcOrd="7" destOrd="0" parTransId="{C3356FC7-C03D-4BEE-920A-B365645E7ED9}" sibTransId="{7076E4D3-9B10-47BA-892B-D228CF37D9DE}"/>
    <dgm:cxn modelId="{71608F50-A943-4BEA-AED2-ECB48DB79C14}" type="presOf" srcId="{EF37A377-928C-4D1E-A7C5-E3F01756CD2C}" destId="{DAA2AE05-3164-4871-81C6-15C51DECEB96}" srcOrd="0" destOrd="0" presId="urn:microsoft.com/office/officeart/2005/8/layout/vList5"/>
    <dgm:cxn modelId="{095D2775-AC84-47AA-8D1D-370EDFA38426}" type="presOf" srcId="{A19B5569-1192-4690-A74F-B2B416CFC81A}" destId="{74E325E9-0AD1-449D-98A2-83FC1F6E4B36}" srcOrd="0" destOrd="0" presId="urn:microsoft.com/office/officeart/2005/8/layout/vList5"/>
    <dgm:cxn modelId="{C8963A5C-1785-4AC7-8A96-A9EC2817C56E}" type="presOf" srcId="{D8F73C20-A0FA-4012-BEF9-771084475CE8}" destId="{2E201568-C891-4888-946B-F798A4AE39A4}" srcOrd="0" destOrd="0" presId="urn:microsoft.com/office/officeart/2005/8/layout/vList5"/>
    <dgm:cxn modelId="{6AFF1296-77AD-4CB9-8EC6-BB1A7D4A3BC0}" srcId="{205FF9BD-6F86-46E5-B057-EBBEF2F5BF41}" destId="{BB44ABAC-99CF-429E-BE1E-FA3547557F9A}" srcOrd="1" destOrd="0" parTransId="{EA0A69B5-CA69-42A2-BA7E-9CF4B8E61BD6}" sibTransId="{B07F67EA-219C-4BFA-AD2E-ED45284CA24A}"/>
    <dgm:cxn modelId="{A02C5C09-747B-41C7-8ECE-FB60878A3F67}" srcId="{884A9DBC-DC89-4157-A9F7-668D4AF062C1}" destId="{E0230631-C5BA-407D-9D71-EA939204FB32}" srcOrd="0" destOrd="0" parTransId="{BD1AE18A-17CD-4073-A580-5CFCEC2CFF8C}" sibTransId="{2FFD1580-C1E4-4615-95DC-05ED23E1878E}"/>
    <dgm:cxn modelId="{8CFB4763-238D-489D-A9EF-46F5E5A0FCF4}" type="presOf" srcId="{CD5B93D0-A8D9-4221-A71F-955F80E3821E}" destId="{3484E5D0-E4FB-445F-ADD3-D0CD4CE589A5}" srcOrd="0" destOrd="0" presId="urn:microsoft.com/office/officeart/2005/8/layout/vList5"/>
    <dgm:cxn modelId="{E740F784-5F9D-438E-AC4B-85A5A260CB28}" type="presOf" srcId="{E9D6062D-670C-4AD8-AB10-96F223B8F644}" destId="{731E116E-9D43-45A3-935C-4E48EE4B2A01}" srcOrd="0" destOrd="0" presId="urn:microsoft.com/office/officeart/2005/8/layout/vList5"/>
    <dgm:cxn modelId="{9A1A2599-445E-4022-ACCD-CE609A5474A7}" type="presOf" srcId="{1C3D9CEB-AFA9-43E5-B73F-CC570903784F}" destId="{D8A47945-17EA-4D5A-8155-E980C0A1BB50}" srcOrd="0" destOrd="0" presId="urn:microsoft.com/office/officeart/2005/8/layout/vList5"/>
    <dgm:cxn modelId="{894886F5-3054-4F48-A4D6-1937B94A73C7}" type="presOf" srcId="{205FF9BD-6F86-46E5-B057-EBBEF2F5BF41}" destId="{3651213B-EA7A-4BBB-AF17-E65E64DF804B}" srcOrd="0" destOrd="0" presId="urn:microsoft.com/office/officeart/2005/8/layout/vList5"/>
    <dgm:cxn modelId="{F5D14661-B53D-432E-96DA-D55B0C06980D}" srcId="{623FB3DD-1068-4E52-B3DC-644A11C64020}" destId="{EF37A377-928C-4D1E-A7C5-E3F01756CD2C}" srcOrd="0" destOrd="0" parTransId="{DDE0DAC9-9F02-4723-893A-DA89BE137270}" sibTransId="{6E6069E9-36B5-4A2A-8B99-47AFC083FE0B}"/>
    <dgm:cxn modelId="{F49CF477-D01E-4031-96CE-08954F7BD1E8}" srcId="{205FF9BD-6F86-46E5-B057-EBBEF2F5BF41}" destId="{522F345F-C4D8-4386-A099-7852DD714F43}" srcOrd="4" destOrd="0" parTransId="{AF11B3BE-EC7B-4B38-B833-BA7B69B235A8}" sibTransId="{2E549F98-8778-48A8-B9B0-92185F3A781F}"/>
    <dgm:cxn modelId="{5408DCC1-86D6-4DE3-B482-D1511957BF0E}" srcId="{205FF9BD-6F86-46E5-B057-EBBEF2F5BF41}" destId="{884A9DBC-DC89-4157-A9F7-668D4AF062C1}" srcOrd="6" destOrd="0" parTransId="{235B6513-B862-4EDB-9170-29EC76501628}" sibTransId="{095E1810-A551-4B7B-8B9A-CD84D066A934}"/>
    <dgm:cxn modelId="{906B7482-C0FE-46FB-AB01-8FE0C195123D}" srcId="{205FF9BD-6F86-46E5-B057-EBBEF2F5BF41}" destId="{CD5B93D0-A8D9-4221-A71F-955F80E3821E}" srcOrd="10" destOrd="0" parTransId="{067B619A-08C3-40F5-BC14-4C3EEDF0300D}" sibTransId="{DD8E3AD1-4AEB-473A-B11C-E7915767E206}"/>
    <dgm:cxn modelId="{BAD23640-2052-480B-A547-B3827F24FCF4}" srcId="{205FF9BD-6F86-46E5-B057-EBBEF2F5BF41}" destId="{A19B5569-1192-4690-A74F-B2B416CFC81A}" srcOrd="9" destOrd="0" parTransId="{5C3F4619-B6DC-495E-8083-8A23462E063D}" sibTransId="{188ED044-56C2-4A2C-94E6-663053FEEAFD}"/>
    <dgm:cxn modelId="{9C10D24B-64AF-4541-82C2-4456658D677D}" type="presOf" srcId="{9D13B29E-6308-4932-A350-6035758DBD3D}" destId="{E47F2BA0-B998-437E-BD67-ACAA66F8F6B3}" srcOrd="0" destOrd="0" presId="urn:microsoft.com/office/officeart/2005/8/layout/vList5"/>
    <dgm:cxn modelId="{57903F1B-7BFC-46AE-8CB7-A3995D78297A}" srcId="{CD5B93D0-A8D9-4221-A71F-955F80E3821E}" destId="{0FFBED51-D314-4776-A8E0-2A88BC2D8BA9}" srcOrd="0" destOrd="0" parTransId="{17ED85AD-7C31-473C-9BF8-3AFFE85CF6EA}" sibTransId="{83E62373-341D-4CAC-B98B-8C42B4A41ACD}"/>
    <dgm:cxn modelId="{6B627473-7372-409C-9B20-F128CB34F700}" type="presOf" srcId="{80701BD3-97DC-4C59-8F23-189CE45E355F}" destId="{8A8172C4-6918-43BC-91B2-36F901D985A5}" srcOrd="0" destOrd="0" presId="urn:microsoft.com/office/officeart/2005/8/layout/vList5"/>
    <dgm:cxn modelId="{A30D928C-3A2F-4949-ACBE-DBA709C7537B}" type="presOf" srcId="{CD8772C3-5C53-407C-9335-53746DCDC0C1}" destId="{B7607110-F6DA-4C61-B750-E0B37DB9BE9B}" srcOrd="0" destOrd="0" presId="urn:microsoft.com/office/officeart/2005/8/layout/vList5"/>
    <dgm:cxn modelId="{772E6F39-3355-49F0-946A-F15392469998}" srcId="{522F345F-C4D8-4386-A099-7852DD714F43}" destId="{01AD7972-A6FF-402A-BB9F-98A546874774}" srcOrd="0" destOrd="0" parTransId="{3AE347C4-BFA3-4217-A8D6-7365962B34AA}" sibTransId="{48A7635D-42FC-4B11-8399-914CCAC997B8}"/>
    <dgm:cxn modelId="{83676479-4734-44ED-9BCE-71198654C6E4}" type="presOf" srcId="{C16984D0-4106-4979-9776-D1F3F93A08CA}" destId="{57AC9B80-CFF4-4461-8987-BB7AF563FDBD}" srcOrd="0" destOrd="0" presId="urn:microsoft.com/office/officeart/2005/8/layout/vList5"/>
    <dgm:cxn modelId="{57E8453B-993F-4931-9112-9C0A98AAB101}" type="presOf" srcId="{46F65A35-21D6-4020-B6DE-39C0F2220C1C}" destId="{59EBC561-0F12-4AE4-92EC-40404E58A7D6}" srcOrd="0" destOrd="0" presId="urn:microsoft.com/office/officeart/2005/8/layout/vList5"/>
    <dgm:cxn modelId="{8E9F1318-AC7A-410D-AC14-55EAC9804763}" srcId="{205FF9BD-6F86-46E5-B057-EBBEF2F5BF41}" destId="{9D13B29E-6308-4932-A350-6035758DBD3D}" srcOrd="3" destOrd="0" parTransId="{0276ED7A-75D7-4DF3-A6E5-28FDBFD8CAAE}" sibTransId="{2B8F9741-1C04-4627-A650-2EE9B8D1D645}"/>
    <dgm:cxn modelId="{A9297329-CED5-4BA4-8935-B232447A155F}" type="presOf" srcId="{68F0DC98-9154-42A3-B6E5-8B64DFBD551C}" destId="{7D3396FC-C555-490F-8694-02D5356DB7A2}" srcOrd="0" destOrd="0" presId="urn:microsoft.com/office/officeart/2005/8/layout/vList5"/>
    <dgm:cxn modelId="{7192AF3F-3C26-4A5F-8F46-847A4A3902F3}" srcId="{80701BD3-97DC-4C59-8F23-189CE45E355F}" destId="{6AA61C63-621A-427E-9D3E-CA82D9AD59AF}" srcOrd="0" destOrd="0" parTransId="{E88B4D0B-8122-469D-8765-C58B24CA1831}" sibTransId="{E0E4B6F6-525D-4735-A172-8A784C1504D2}"/>
    <dgm:cxn modelId="{DAD72A2A-601D-438D-A220-08FB3BDD85E7}" type="presOf" srcId="{BB44ABAC-99CF-429E-BE1E-FA3547557F9A}" destId="{E1F60762-30FD-4D6B-B1AD-81793CBC860D}" srcOrd="0" destOrd="0" presId="urn:microsoft.com/office/officeart/2005/8/layout/vList5"/>
    <dgm:cxn modelId="{7393E924-ED45-496C-84B8-312BE6BB72B9}" type="presParOf" srcId="{3651213B-EA7A-4BBB-AF17-E65E64DF804B}" destId="{8FEC2F26-9514-47A0-97C9-45E9D96FAD01}" srcOrd="0" destOrd="0" presId="urn:microsoft.com/office/officeart/2005/8/layout/vList5"/>
    <dgm:cxn modelId="{6461BDF7-1018-4A37-B4A9-009FA417BC5D}" type="presParOf" srcId="{8FEC2F26-9514-47A0-97C9-45E9D96FAD01}" destId="{8A8172C4-6918-43BC-91B2-36F901D985A5}" srcOrd="0" destOrd="0" presId="urn:microsoft.com/office/officeart/2005/8/layout/vList5"/>
    <dgm:cxn modelId="{FE1D8510-BED0-4E71-9681-DAA9B3BDA9EF}" type="presParOf" srcId="{8FEC2F26-9514-47A0-97C9-45E9D96FAD01}" destId="{2C3239FD-44DD-45ED-83A6-0539A6F95BCE}" srcOrd="1" destOrd="0" presId="urn:microsoft.com/office/officeart/2005/8/layout/vList5"/>
    <dgm:cxn modelId="{6C668738-4B8B-4769-AB7E-0565DBD305D6}" type="presParOf" srcId="{3651213B-EA7A-4BBB-AF17-E65E64DF804B}" destId="{638577E7-2AB8-46AF-BA8F-C0B986C47A37}" srcOrd="1" destOrd="0" presId="urn:microsoft.com/office/officeart/2005/8/layout/vList5"/>
    <dgm:cxn modelId="{B52F5AC0-57F2-4905-A091-C176574035E4}" type="presParOf" srcId="{3651213B-EA7A-4BBB-AF17-E65E64DF804B}" destId="{88958E13-7A3F-4F15-8065-B735DF571FD7}" srcOrd="2" destOrd="0" presId="urn:microsoft.com/office/officeart/2005/8/layout/vList5"/>
    <dgm:cxn modelId="{B4833DC4-B616-4EF7-8EB4-2AAA7F64E4F2}" type="presParOf" srcId="{88958E13-7A3F-4F15-8065-B735DF571FD7}" destId="{E1F60762-30FD-4D6B-B1AD-81793CBC860D}" srcOrd="0" destOrd="0" presId="urn:microsoft.com/office/officeart/2005/8/layout/vList5"/>
    <dgm:cxn modelId="{6AC09277-310A-4CE0-9576-432CAB978F59}" type="presParOf" srcId="{88958E13-7A3F-4F15-8065-B735DF571FD7}" destId="{42CA48F7-C537-43DB-AB00-9C88E07C60A9}" srcOrd="1" destOrd="0" presId="urn:microsoft.com/office/officeart/2005/8/layout/vList5"/>
    <dgm:cxn modelId="{02C26467-CD74-4CB6-A48F-4854C5D9C7C5}" type="presParOf" srcId="{3651213B-EA7A-4BBB-AF17-E65E64DF804B}" destId="{EFEE98C0-CF8A-43AF-8D26-FD334AA098C2}" srcOrd="3" destOrd="0" presId="urn:microsoft.com/office/officeart/2005/8/layout/vList5"/>
    <dgm:cxn modelId="{BEE13C53-6934-4F00-BA5F-A6D2937E0257}" type="presParOf" srcId="{3651213B-EA7A-4BBB-AF17-E65E64DF804B}" destId="{996BCD70-8133-41A5-A6D7-98ECA5EB5C5A}" srcOrd="4" destOrd="0" presId="urn:microsoft.com/office/officeart/2005/8/layout/vList5"/>
    <dgm:cxn modelId="{C6EFF513-A9F3-49AF-AA3A-9AC644856628}" type="presParOf" srcId="{996BCD70-8133-41A5-A6D7-98ECA5EB5C5A}" destId="{7D3396FC-C555-490F-8694-02D5356DB7A2}" srcOrd="0" destOrd="0" presId="urn:microsoft.com/office/officeart/2005/8/layout/vList5"/>
    <dgm:cxn modelId="{F0DAD631-D885-4EE7-B35B-912092A2722B}" type="presParOf" srcId="{996BCD70-8133-41A5-A6D7-98ECA5EB5C5A}" destId="{59EBC561-0F12-4AE4-92EC-40404E58A7D6}" srcOrd="1" destOrd="0" presId="urn:microsoft.com/office/officeart/2005/8/layout/vList5"/>
    <dgm:cxn modelId="{00B130F1-8D1E-41D5-8C50-92E661ABA171}" type="presParOf" srcId="{3651213B-EA7A-4BBB-AF17-E65E64DF804B}" destId="{2A20F362-DCDD-461A-B7A0-5CDD31306F95}" srcOrd="5" destOrd="0" presId="urn:microsoft.com/office/officeart/2005/8/layout/vList5"/>
    <dgm:cxn modelId="{46C99D26-99D8-41FA-A37F-73B6E595900A}" type="presParOf" srcId="{3651213B-EA7A-4BBB-AF17-E65E64DF804B}" destId="{9EFEB81C-8D14-4AC7-B533-960827AF8689}" srcOrd="6" destOrd="0" presId="urn:microsoft.com/office/officeart/2005/8/layout/vList5"/>
    <dgm:cxn modelId="{67E6C572-8BBB-4F9F-8C0A-F813CEEBF1DF}" type="presParOf" srcId="{9EFEB81C-8D14-4AC7-B533-960827AF8689}" destId="{E47F2BA0-B998-437E-BD67-ACAA66F8F6B3}" srcOrd="0" destOrd="0" presId="urn:microsoft.com/office/officeart/2005/8/layout/vList5"/>
    <dgm:cxn modelId="{038D823C-422A-4BAE-A5F0-7968D050405F}" type="presParOf" srcId="{9EFEB81C-8D14-4AC7-B533-960827AF8689}" destId="{57AC9B80-CFF4-4461-8987-BB7AF563FDBD}" srcOrd="1" destOrd="0" presId="urn:microsoft.com/office/officeart/2005/8/layout/vList5"/>
    <dgm:cxn modelId="{0D1018A7-8092-414B-BA28-55684F95DDB9}" type="presParOf" srcId="{3651213B-EA7A-4BBB-AF17-E65E64DF804B}" destId="{4BCB076E-8A44-48F8-9D52-5640718C1B00}" srcOrd="7" destOrd="0" presId="urn:microsoft.com/office/officeart/2005/8/layout/vList5"/>
    <dgm:cxn modelId="{8D0902FE-4F84-42F9-B432-3BE6D78FE8E1}" type="presParOf" srcId="{3651213B-EA7A-4BBB-AF17-E65E64DF804B}" destId="{CACE01D4-5229-4D70-A035-E53B276FEED1}" srcOrd="8" destOrd="0" presId="urn:microsoft.com/office/officeart/2005/8/layout/vList5"/>
    <dgm:cxn modelId="{AE716CA9-7E87-4035-9E02-CD1A734F0772}" type="presParOf" srcId="{CACE01D4-5229-4D70-A035-E53B276FEED1}" destId="{7CE85D2A-9016-461B-9E98-4D0C24BD2536}" srcOrd="0" destOrd="0" presId="urn:microsoft.com/office/officeart/2005/8/layout/vList5"/>
    <dgm:cxn modelId="{1CEDA3AA-A41F-4089-AE9E-F0E2067C2AC9}" type="presParOf" srcId="{CACE01D4-5229-4D70-A035-E53B276FEED1}" destId="{D2C0A8F7-A96A-4D11-989F-2D5FE3470E94}" srcOrd="1" destOrd="0" presId="urn:microsoft.com/office/officeart/2005/8/layout/vList5"/>
    <dgm:cxn modelId="{676C1AA8-423E-47BB-A7A0-2FF4D8C5CA96}" type="presParOf" srcId="{3651213B-EA7A-4BBB-AF17-E65E64DF804B}" destId="{A09973F9-A184-40C7-9CB5-9D83CFC51DAC}" srcOrd="9" destOrd="0" presId="urn:microsoft.com/office/officeart/2005/8/layout/vList5"/>
    <dgm:cxn modelId="{FD98766D-EC23-49C1-9898-0D3A900763BC}" type="presParOf" srcId="{3651213B-EA7A-4BBB-AF17-E65E64DF804B}" destId="{59F302A8-3099-4B71-91CA-787E943F8327}" srcOrd="10" destOrd="0" presId="urn:microsoft.com/office/officeart/2005/8/layout/vList5"/>
    <dgm:cxn modelId="{6C13DEA8-600A-47A6-8EA9-71A6AD03967F}" type="presParOf" srcId="{59F302A8-3099-4B71-91CA-787E943F8327}" destId="{B7607110-F6DA-4C61-B750-E0B37DB9BE9B}" srcOrd="0" destOrd="0" presId="urn:microsoft.com/office/officeart/2005/8/layout/vList5"/>
    <dgm:cxn modelId="{23E9A603-EEAD-40B0-8DC7-B6B92E3387FD}" type="presParOf" srcId="{59F302A8-3099-4B71-91CA-787E943F8327}" destId="{731E116E-9D43-45A3-935C-4E48EE4B2A01}" srcOrd="1" destOrd="0" presId="urn:microsoft.com/office/officeart/2005/8/layout/vList5"/>
    <dgm:cxn modelId="{E7FFFF53-81C7-43BA-B74E-8E64FAD00FCE}" type="presParOf" srcId="{3651213B-EA7A-4BBB-AF17-E65E64DF804B}" destId="{AA7B7A7B-690B-46FB-985F-6BD8443CC12B}" srcOrd="11" destOrd="0" presId="urn:microsoft.com/office/officeart/2005/8/layout/vList5"/>
    <dgm:cxn modelId="{A5085979-5DB5-4E60-8F0E-4E74C2FD3000}" type="presParOf" srcId="{3651213B-EA7A-4BBB-AF17-E65E64DF804B}" destId="{D2BCECBA-3281-44C1-AA99-1370C513A0DD}" srcOrd="12" destOrd="0" presId="urn:microsoft.com/office/officeart/2005/8/layout/vList5"/>
    <dgm:cxn modelId="{E18812EC-96E0-4A3C-8F9A-455DFAE26276}" type="presParOf" srcId="{D2BCECBA-3281-44C1-AA99-1370C513A0DD}" destId="{FF8E02A8-3EF7-486A-AEB3-CE1B18798F80}" srcOrd="0" destOrd="0" presId="urn:microsoft.com/office/officeart/2005/8/layout/vList5"/>
    <dgm:cxn modelId="{FD6E07E2-D730-4804-B823-E7798BFC5D71}" type="presParOf" srcId="{D2BCECBA-3281-44C1-AA99-1370C513A0DD}" destId="{8F8CAB4E-2669-492B-B0A6-D449411C5C0B}" srcOrd="1" destOrd="0" presId="urn:microsoft.com/office/officeart/2005/8/layout/vList5"/>
    <dgm:cxn modelId="{DB45898A-8FA9-40AF-A7B5-1246788D1EB9}" type="presParOf" srcId="{3651213B-EA7A-4BBB-AF17-E65E64DF804B}" destId="{D965A6CC-1D14-4263-92D5-077BCD39AF00}" srcOrd="13" destOrd="0" presId="urn:microsoft.com/office/officeart/2005/8/layout/vList5"/>
    <dgm:cxn modelId="{731E39BC-5397-452D-A369-614C8F2D37D7}" type="presParOf" srcId="{3651213B-EA7A-4BBB-AF17-E65E64DF804B}" destId="{980CAC23-FCD6-4113-B6F1-0443BAC4E36F}" srcOrd="14" destOrd="0" presId="urn:microsoft.com/office/officeart/2005/8/layout/vList5"/>
    <dgm:cxn modelId="{5C901AE6-D07E-4B29-801A-FB0C6FE46A7D}" type="presParOf" srcId="{980CAC23-FCD6-4113-B6F1-0443BAC4E36F}" destId="{26806A37-179D-4034-BD3F-91F5D26985FB}" srcOrd="0" destOrd="0" presId="urn:microsoft.com/office/officeart/2005/8/layout/vList5"/>
    <dgm:cxn modelId="{53C7F22D-022D-4BBB-9769-08ED7FDB2604}" type="presParOf" srcId="{980CAC23-FCD6-4113-B6F1-0443BAC4E36F}" destId="{DAA2AE05-3164-4871-81C6-15C51DECEB96}" srcOrd="1" destOrd="0" presId="urn:microsoft.com/office/officeart/2005/8/layout/vList5"/>
    <dgm:cxn modelId="{0E68D214-9345-4D8D-8C43-6432A615A616}" type="presParOf" srcId="{3651213B-EA7A-4BBB-AF17-E65E64DF804B}" destId="{F40233B2-8AA2-4AA0-AAE5-5983BE49A027}" srcOrd="15" destOrd="0" presId="urn:microsoft.com/office/officeart/2005/8/layout/vList5"/>
    <dgm:cxn modelId="{D76F7D53-F61B-4AF3-B5F4-74BBBBA703DD}" type="presParOf" srcId="{3651213B-EA7A-4BBB-AF17-E65E64DF804B}" destId="{72B532DD-95C0-4CF5-BA80-CDB1133EB502}" srcOrd="16" destOrd="0" presId="urn:microsoft.com/office/officeart/2005/8/layout/vList5"/>
    <dgm:cxn modelId="{2B334279-FA7D-463B-A768-97E2A81FB9A3}" type="presParOf" srcId="{72B532DD-95C0-4CF5-BA80-CDB1133EB502}" destId="{B2CD2515-DDB1-4554-A676-21C0939693A6}" srcOrd="0" destOrd="0" presId="urn:microsoft.com/office/officeart/2005/8/layout/vList5"/>
    <dgm:cxn modelId="{B29389C0-FC81-4EE8-AFFB-241297B178F5}" type="presParOf" srcId="{72B532DD-95C0-4CF5-BA80-CDB1133EB502}" destId="{2E201568-C891-4888-946B-F798A4AE39A4}" srcOrd="1" destOrd="0" presId="urn:microsoft.com/office/officeart/2005/8/layout/vList5"/>
    <dgm:cxn modelId="{108111CF-BB42-49DB-8F64-C5110136AF6F}" type="presParOf" srcId="{3651213B-EA7A-4BBB-AF17-E65E64DF804B}" destId="{20173916-A5E3-4219-94A7-EA7850F7C35D}" srcOrd="17" destOrd="0" presId="urn:microsoft.com/office/officeart/2005/8/layout/vList5"/>
    <dgm:cxn modelId="{CD49770A-5A2F-4B2F-BC15-29799D52FA1B}" type="presParOf" srcId="{3651213B-EA7A-4BBB-AF17-E65E64DF804B}" destId="{1F5ACF99-2E56-4203-85EA-A08D0BC78562}" srcOrd="18" destOrd="0" presId="urn:microsoft.com/office/officeart/2005/8/layout/vList5"/>
    <dgm:cxn modelId="{CBDB5D09-0068-4540-A44D-9EB644ABCA93}" type="presParOf" srcId="{1F5ACF99-2E56-4203-85EA-A08D0BC78562}" destId="{74E325E9-0AD1-449D-98A2-83FC1F6E4B36}" srcOrd="0" destOrd="0" presId="urn:microsoft.com/office/officeart/2005/8/layout/vList5"/>
    <dgm:cxn modelId="{3736889B-55FF-4910-8C10-85CD2C2061D3}" type="presParOf" srcId="{1F5ACF99-2E56-4203-85EA-A08D0BC78562}" destId="{D8A47945-17EA-4D5A-8155-E980C0A1BB50}" srcOrd="1" destOrd="0" presId="urn:microsoft.com/office/officeart/2005/8/layout/vList5"/>
    <dgm:cxn modelId="{80BA01F6-43EE-463C-92B5-C4287CDB8FA4}" type="presParOf" srcId="{3651213B-EA7A-4BBB-AF17-E65E64DF804B}" destId="{9FCAA76D-B408-4B5C-BA69-29FF9D6E4C49}" srcOrd="19" destOrd="0" presId="urn:microsoft.com/office/officeart/2005/8/layout/vList5"/>
    <dgm:cxn modelId="{DB38A0CC-4C8C-4464-BC38-6027766EED88}" type="presParOf" srcId="{3651213B-EA7A-4BBB-AF17-E65E64DF804B}" destId="{586E1228-C5DE-4B8F-B70B-A35861B64517}" srcOrd="20" destOrd="0" presId="urn:microsoft.com/office/officeart/2005/8/layout/vList5"/>
    <dgm:cxn modelId="{CB657431-827A-4AD6-9876-628300ADE870}" type="presParOf" srcId="{586E1228-C5DE-4B8F-B70B-A35861B64517}" destId="{3484E5D0-E4FB-445F-ADD3-D0CD4CE589A5}" srcOrd="0" destOrd="0" presId="urn:microsoft.com/office/officeart/2005/8/layout/vList5"/>
    <dgm:cxn modelId="{7C51B233-9797-49FC-A37C-811A86F0CF55}" type="presParOf" srcId="{586E1228-C5DE-4B8F-B70B-A35861B64517}" destId="{3C8505A0-8D41-47D5-83B4-CEB3E38841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239FD-44DD-45ED-83A6-0539A6F95BCE}">
      <dsp:nvSpPr>
        <dsp:cNvPr id="0" name=""/>
        <dsp:cNvSpPr/>
      </dsp:nvSpPr>
      <dsp:spPr>
        <a:xfrm rot="5400000">
          <a:off x="4156773" y="-1823790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Issues paper</a:t>
          </a:r>
          <a:endParaRPr lang="en-AU" sz="1700" kern="1200" dirty="0"/>
        </a:p>
      </dsp:txBody>
      <dsp:txXfrm rot="5400000">
        <a:off x="4156773" y="-1823790"/>
        <a:ext cx="336552" cy="4070635"/>
      </dsp:txXfrm>
    </dsp:sp>
    <dsp:sp modelId="{8A8172C4-6918-43BC-91B2-36F901D985A5}">
      <dsp:nvSpPr>
        <dsp:cNvPr id="0" name=""/>
        <dsp:cNvSpPr/>
      </dsp:nvSpPr>
      <dsp:spPr>
        <a:xfrm>
          <a:off x="0" y="1181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20 Dec 2012</a:t>
          </a:r>
          <a:endParaRPr lang="en-AU" sz="2200" kern="1200" dirty="0"/>
        </a:p>
      </dsp:txBody>
      <dsp:txXfrm>
        <a:off x="0" y="1181"/>
        <a:ext cx="2289732" cy="420691"/>
      </dsp:txXfrm>
    </dsp:sp>
    <dsp:sp modelId="{42CA48F7-C537-43DB-AB00-9C88E07C60A9}">
      <dsp:nvSpPr>
        <dsp:cNvPr id="0" name=""/>
        <dsp:cNvSpPr/>
      </dsp:nvSpPr>
      <dsp:spPr>
        <a:xfrm rot="5400000">
          <a:off x="4156773" y="-1382064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Initial Roundtable</a:t>
          </a:r>
          <a:endParaRPr lang="en-AU" sz="1700" kern="1200" dirty="0"/>
        </a:p>
      </dsp:txBody>
      <dsp:txXfrm rot="5400000">
        <a:off x="4156773" y="-1382064"/>
        <a:ext cx="336552" cy="4070635"/>
      </dsp:txXfrm>
    </dsp:sp>
    <dsp:sp modelId="{E1F60762-30FD-4D6B-B1AD-81793CBC860D}">
      <dsp:nvSpPr>
        <dsp:cNvPr id="0" name=""/>
        <dsp:cNvSpPr/>
      </dsp:nvSpPr>
      <dsp:spPr>
        <a:xfrm>
          <a:off x="0" y="442907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12 Feb 2013</a:t>
          </a:r>
          <a:endParaRPr lang="en-AU" sz="2200" kern="1200" dirty="0"/>
        </a:p>
      </dsp:txBody>
      <dsp:txXfrm>
        <a:off x="0" y="442907"/>
        <a:ext cx="2289732" cy="420691"/>
      </dsp:txXfrm>
    </dsp:sp>
    <dsp:sp modelId="{59EBC561-0F12-4AE4-92EC-40404E58A7D6}">
      <dsp:nvSpPr>
        <dsp:cNvPr id="0" name=""/>
        <dsp:cNvSpPr/>
      </dsp:nvSpPr>
      <dsp:spPr>
        <a:xfrm rot="5400000">
          <a:off x="4156773" y="-940338"/>
          <a:ext cx="336552" cy="4070635"/>
        </a:xfrm>
        <a:prstGeom prst="round2SameRect">
          <a:avLst/>
        </a:prstGeom>
        <a:solidFill>
          <a:srgbClr val="FDE3D7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Category selection</a:t>
          </a:r>
          <a:endParaRPr lang="en-AU" sz="1700" kern="1200" dirty="0"/>
        </a:p>
      </dsp:txBody>
      <dsp:txXfrm rot="5400000">
        <a:off x="4156773" y="-940338"/>
        <a:ext cx="336552" cy="4070635"/>
      </dsp:txXfrm>
    </dsp:sp>
    <dsp:sp modelId="{7D3396FC-C555-490F-8694-02D5356DB7A2}">
      <dsp:nvSpPr>
        <dsp:cNvPr id="0" name=""/>
        <dsp:cNvSpPr/>
      </dsp:nvSpPr>
      <dsp:spPr>
        <a:xfrm>
          <a:off x="0" y="884633"/>
          <a:ext cx="2289732" cy="420691"/>
        </a:xfrm>
        <a:prstGeom prst="roundRect">
          <a:avLst/>
        </a:prstGeom>
        <a:solidFill>
          <a:srgbClr val="FBBE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28 Feb 2013</a:t>
          </a:r>
          <a:endParaRPr lang="en-AU" sz="2200" kern="1200" dirty="0"/>
        </a:p>
      </dsp:txBody>
      <dsp:txXfrm>
        <a:off x="0" y="884633"/>
        <a:ext cx="2289732" cy="420691"/>
      </dsp:txXfrm>
    </dsp:sp>
    <dsp:sp modelId="{57AC9B80-CFF4-4461-8987-BB7AF563FDBD}">
      <dsp:nvSpPr>
        <dsp:cNvPr id="0" name=""/>
        <dsp:cNvSpPr/>
      </dsp:nvSpPr>
      <dsp:spPr>
        <a:xfrm rot="5400000">
          <a:off x="4156773" y="-498613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Replacement/Demand</a:t>
          </a:r>
          <a:endParaRPr lang="en-AU" sz="1700" kern="1200" dirty="0"/>
        </a:p>
      </dsp:txBody>
      <dsp:txXfrm rot="5400000">
        <a:off x="4156773" y="-498613"/>
        <a:ext cx="336552" cy="4070635"/>
      </dsp:txXfrm>
    </dsp:sp>
    <dsp:sp modelId="{E47F2BA0-B998-437E-BD67-ACAA66F8F6B3}">
      <dsp:nvSpPr>
        <dsp:cNvPr id="0" name=""/>
        <dsp:cNvSpPr/>
      </dsp:nvSpPr>
      <dsp:spPr>
        <a:xfrm>
          <a:off x="0" y="1326358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7/8 Mar 2013</a:t>
          </a:r>
          <a:endParaRPr lang="en-AU" sz="2200" kern="1200" dirty="0"/>
        </a:p>
      </dsp:txBody>
      <dsp:txXfrm>
        <a:off x="0" y="1326358"/>
        <a:ext cx="2289732" cy="420691"/>
      </dsp:txXfrm>
    </dsp:sp>
    <dsp:sp modelId="{D2C0A8F7-A96A-4D11-989F-2D5FE3470E94}">
      <dsp:nvSpPr>
        <dsp:cNvPr id="0" name=""/>
        <dsp:cNvSpPr/>
      </dsp:nvSpPr>
      <dsp:spPr>
        <a:xfrm rot="5400000">
          <a:off x="4156773" y="-56887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Connection/Customer</a:t>
          </a:r>
          <a:endParaRPr lang="en-AU" sz="1700" kern="1200" dirty="0"/>
        </a:p>
      </dsp:txBody>
      <dsp:txXfrm rot="5400000">
        <a:off x="4156773" y="-56887"/>
        <a:ext cx="336552" cy="4070635"/>
      </dsp:txXfrm>
    </dsp:sp>
    <dsp:sp modelId="{7CE85D2A-9016-461B-9E98-4D0C24BD2536}">
      <dsp:nvSpPr>
        <dsp:cNvPr id="0" name=""/>
        <dsp:cNvSpPr/>
      </dsp:nvSpPr>
      <dsp:spPr>
        <a:xfrm>
          <a:off x="0" y="1768084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19/20Mar 2013</a:t>
          </a:r>
          <a:endParaRPr lang="en-AU" sz="2200" kern="1200" dirty="0"/>
        </a:p>
      </dsp:txBody>
      <dsp:txXfrm>
        <a:off x="0" y="1768084"/>
        <a:ext cx="2289732" cy="420691"/>
      </dsp:txXfrm>
    </dsp:sp>
    <dsp:sp modelId="{731E116E-9D43-45A3-935C-4E48EE4B2A01}">
      <dsp:nvSpPr>
        <dsp:cNvPr id="0" name=""/>
        <dsp:cNvSpPr/>
      </dsp:nvSpPr>
      <dsp:spPr>
        <a:xfrm rot="5400000">
          <a:off x="4156773" y="384838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Repex/</a:t>
          </a:r>
          <a:r>
            <a:rPr lang="en-AU" sz="1700" kern="1200" dirty="0" err="1" smtClean="0"/>
            <a:t>Augex</a:t>
          </a:r>
          <a:r>
            <a:rPr lang="en-AU" sz="1700" kern="1200" dirty="0" smtClean="0"/>
            <a:t> models</a:t>
          </a:r>
          <a:endParaRPr lang="en-AU" sz="1700" kern="1200" dirty="0"/>
        </a:p>
      </dsp:txBody>
      <dsp:txXfrm rot="5400000">
        <a:off x="4156773" y="384838"/>
        <a:ext cx="336552" cy="4070635"/>
      </dsp:txXfrm>
    </dsp:sp>
    <dsp:sp modelId="{B7607110-F6DA-4C61-B750-E0B37DB9BE9B}">
      <dsp:nvSpPr>
        <dsp:cNvPr id="0" name=""/>
        <dsp:cNvSpPr/>
      </dsp:nvSpPr>
      <dsp:spPr>
        <a:xfrm>
          <a:off x="0" y="2209810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27Mar 2013</a:t>
          </a:r>
          <a:endParaRPr lang="en-AU" sz="2200" kern="1200" dirty="0"/>
        </a:p>
      </dsp:txBody>
      <dsp:txXfrm>
        <a:off x="0" y="2209810"/>
        <a:ext cx="2289732" cy="420691"/>
      </dsp:txXfrm>
    </dsp:sp>
    <dsp:sp modelId="{8F8CAB4E-2669-492B-B0A6-D449411C5C0B}">
      <dsp:nvSpPr>
        <dsp:cNvPr id="0" name=""/>
        <dsp:cNvSpPr/>
      </dsp:nvSpPr>
      <dsp:spPr>
        <a:xfrm rot="5400000">
          <a:off x="4156773" y="826563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Opex</a:t>
          </a:r>
          <a:endParaRPr lang="en-AU" sz="1700" kern="1200" dirty="0"/>
        </a:p>
      </dsp:txBody>
      <dsp:txXfrm rot="5400000">
        <a:off x="4156773" y="826563"/>
        <a:ext cx="336552" cy="4070635"/>
      </dsp:txXfrm>
    </dsp:sp>
    <dsp:sp modelId="{FF8E02A8-3EF7-486A-AEB3-CE1B18798F80}">
      <dsp:nvSpPr>
        <dsp:cNvPr id="0" name=""/>
        <dsp:cNvSpPr/>
      </dsp:nvSpPr>
      <dsp:spPr>
        <a:xfrm>
          <a:off x="0" y="2651536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11 Apr 2013</a:t>
          </a:r>
          <a:endParaRPr lang="en-AU" sz="2200" kern="1200" dirty="0"/>
        </a:p>
      </dsp:txBody>
      <dsp:txXfrm>
        <a:off x="0" y="2651536"/>
        <a:ext cx="2289732" cy="420691"/>
      </dsp:txXfrm>
    </dsp:sp>
    <dsp:sp modelId="{DAA2AE05-3164-4871-81C6-15C51DECEB96}">
      <dsp:nvSpPr>
        <dsp:cNvPr id="0" name=""/>
        <dsp:cNvSpPr/>
      </dsp:nvSpPr>
      <dsp:spPr>
        <a:xfrm rot="5400000">
          <a:off x="4156773" y="1268289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Overheads</a:t>
          </a:r>
          <a:endParaRPr lang="en-AU" sz="1700" kern="1200" dirty="0"/>
        </a:p>
      </dsp:txBody>
      <dsp:txXfrm rot="5400000">
        <a:off x="4156773" y="1268289"/>
        <a:ext cx="336552" cy="4070635"/>
      </dsp:txXfrm>
    </dsp:sp>
    <dsp:sp modelId="{26806A37-179D-4034-BD3F-91F5D26985FB}">
      <dsp:nvSpPr>
        <dsp:cNvPr id="0" name=""/>
        <dsp:cNvSpPr/>
      </dsp:nvSpPr>
      <dsp:spPr>
        <a:xfrm>
          <a:off x="0" y="3093261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24 Apr 2013</a:t>
          </a:r>
          <a:endParaRPr lang="en-AU" sz="2200" kern="1200" dirty="0"/>
        </a:p>
      </dsp:txBody>
      <dsp:txXfrm>
        <a:off x="0" y="3093261"/>
        <a:ext cx="2289732" cy="420691"/>
      </dsp:txXfrm>
    </dsp:sp>
    <dsp:sp modelId="{2E201568-C891-4888-946B-F798A4AE39A4}">
      <dsp:nvSpPr>
        <dsp:cNvPr id="0" name=""/>
        <dsp:cNvSpPr/>
      </dsp:nvSpPr>
      <dsp:spPr>
        <a:xfrm rot="5400000">
          <a:off x="4156773" y="1710015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Base-step-trend/Productivity</a:t>
          </a:r>
          <a:endParaRPr lang="en-AU" sz="1700" kern="1200" dirty="0"/>
        </a:p>
      </dsp:txBody>
      <dsp:txXfrm rot="5400000">
        <a:off x="4156773" y="1710015"/>
        <a:ext cx="336552" cy="4070635"/>
      </dsp:txXfrm>
    </dsp:sp>
    <dsp:sp modelId="{B2CD2515-DDB1-4554-A676-21C0939693A6}">
      <dsp:nvSpPr>
        <dsp:cNvPr id="0" name=""/>
        <dsp:cNvSpPr/>
      </dsp:nvSpPr>
      <dsp:spPr>
        <a:xfrm>
          <a:off x="0" y="3534987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8 May 2013</a:t>
          </a:r>
          <a:endParaRPr lang="en-AU" sz="2200" kern="1200" dirty="0"/>
        </a:p>
      </dsp:txBody>
      <dsp:txXfrm>
        <a:off x="0" y="3534987"/>
        <a:ext cx="2289732" cy="420691"/>
      </dsp:txXfrm>
    </dsp:sp>
    <dsp:sp modelId="{D8A47945-17EA-4D5A-8155-E980C0A1BB50}">
      <dsp:nvSpPr>
        <dsp:cNvPr id="0" name=""/>
        <dsp:cNvSpPr/>
      </dsp:nvSpPr>
      <dsp:spPr>
        <a:xfrm rot="5400000">
          <a:off x="4156773" y="2151741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Cost allocation and accounting</a:t>
          </a:r>
          <a:endParaRPr lang="en-AU" sz="1700" kern="1200" dirty="0"/>
        </a:p>
      </dsp:txBody>
      <dsp:txXfrm rot="5400000">
        <a:off x="4156773" y="2151741"/>
        <a:ext cx="336552" cy="4070635"/>
      </dsp:txXfrm>
    </dsp:sp>
    <dsp:sp modelId="{74E325E9-0AD1-449D-98A2-83FC1F6E4B36}">
      <dsp:nvSpPr>
        <dsp:cNvPr id="0" name=""/>
        <dsp:cNvSpPr/>
      </dsp:nvSpPr>
      <dsp:spPr>
        <a:xfrm>
          <a:off x="0" y="3976713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16 May 2013</a:t>
          </a:r>
          <a:endParaRPr lang="en-AU" sz="2200" kern="1200" dirty="0"/>
        </a:p>
      </dsp:txBody>
      <dsp:txXfrm>
        <a:off x="0" y="3976713"/>
        <a:ext cx="2289732" cy="420691"/>
      </dsp:txXfrm>
    </dsp:sp>
    <dsp:sp modelId="{3C8505A0-8D41-47D5-83B4-CEB3E3884174}">
      <dsp:nvSpPr>
        <dsp:cNvPr id="0" name=""/>
        <dsp:cNvSpPr/>
      </dsp:nvSpPr>
      <dsp:spPr>
        <a:xfrm rot="5400000">
          <a:off x="4156773" y="2593466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Expenditure setting process</a:t>
          </a:r>
          <a:endParaRPr lang="en-AU" sz="1700" kern="1200" dirty="0"/>
        </a:p>
      </dsp:txBody>
      <dsp:txXfrm rot="5400000">
        <a:off x="4156773" y="2593466"/>
        <a:ext cx="336552" cy="4070635"/>
      </dsp:txXfrm>
    </dsp:sp>
    <dsp:sp modelId="{3484E5D0-E4FB-445F-ADD3-D0CD4CE589A5}">
      <dsp:nvSpPr>
        <dsp:cNvPr id="0" name=""/>
        <dsp:cNvSpPr/>
      </dsp:nvSpPr>
      <dsp:spPr>
        <a:xfrm>
          <a:off x="0" y="4418439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30 May 2013</a:t>
          </a:r>
          <a:endParaRPr lang="en-AU" sz="2200" kern="1200" dirty="0"/>
        </a:p>
      </dsp:txBody>
      <dsp:txXfrm>
        <a:off x="0" y="4418439"/>
        <a:ext cx="2289732" cy="42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558BF71-20BF-4765-A85A-AFE9E73C28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25" y="4714876"/>
            <a:ext cx="543522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ECD376B-1169-4015-A49F-3FD6F9FD33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13D34-E975-4149-B082-338C85855C8F}" type="slidenum">
              <a:rPr lang="en-AU" smtClean="0">
                <a:latin typeface="Arial" charset="0"/>
              </a:rPr>
              <a:pPr/>
              <a:t>1</a:t>
            </a:fld>
            <a:endParaRPr lang="en-AU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D78DE-DE92-4E28-8D34-50691A8CE784}" type="slidenum">
              <a:rPr lang="en-AU" smtClean="0">
                <a:latin typeface="Arial" charset="0"/>
              </a:rPr>
              <a:pPr/>
              <a:t>2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A18C3-D4D3-4883-9CAA-8DC7CAC9CF2F}" type="slidenum">
              <a:rPr lang="en-AU" smtClean="0">
                <a:latin typeface="Arial" charset="0"/>
              </a:rPr>
              <a:pPr/>
              <a:t>3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4007-2DB0-4728-9F8E-EC1F3764155D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2458-3C95-4052-AAE4-E4FFF811569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F84C-6329-41B2-A55C-93446BD3A212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DC8-0FF7-437F-AEAC-F8685A2B5F8B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5621-00D6-42C5-9069-FA9564A2334F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B147-E7CE-4C16-91C0-A68A08029493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6217-A5C9-4FB4-92F9-9BCEB19504A3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1B99-03BE-41AD-990E-0E1F7D0A71DE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32FF-25F5-4E87-8DD6-56B4DDD3BA5A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FB2F-65CE-47FE-ACB7-4D931D492C42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8CBC-A6C8-4A38-8EE8-6E9B7B103223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EB89-C9EF-4E3B-A836-41007F2489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B1C7-AADA-43BC-BF77-42E4BF385292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6513" y="-157163"/>
            <a:ext cx="9702801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2268538" y="2814638"/>
            <a:ext cx="5018087" cy="1236662"/>
            <a:chOff x="899" y="1661"/>
            <a:chExt cx="3977" cy="980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9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74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2A3FE600-19C8-4DEF-B21A-E7C8355BFD8B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itleSli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557338"/>
            <a:ext cx="9144000" cy="2736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b="1" dirty="0" smtClean="0"/>
              <a:t>Better Regulation</a:t>
            </a:r>
          </a:p>
          <a:p>
            <a:pPr eaLnBrk="1" hangingPunct="1"/>
            <a:endParaRPr lang="en-AU" b="1" dirty="0" smtClean="0"/>
          </a:p>
          <a:p>
            <a:pPr eaLnBrk="1" hangingPunct="1"/>
            <a:endParaRPr lang="en-AU" b="1" dirty="0" smtClean="0"/>
          </a:p>
          <a:p>
            <a:pPr eaLnBrk="1" hangingPunct="1"/>
            <a:r>
              <a:rPr lang="en-AU" b="1" dirty="0" smtClean="0"/>
              <a:t>Expenditure Forecast Assessment Guideline</a:t>
            </a:r>
          </a:p>
          <a:p>
            <a:pPr eaLnBrk="1" hangingPunct="1"/>
            <a:r>
              <a:rPr lang="en-AU" b="1" dirty="0" smtClean="0"/>
              <a:t>Category analysis </a:t>
            </a:r>
            <a:r>
              <a:rPr lang="en-AU" b="1" dirty="0" err="1" smtClean="0"/>
              <a:t>workstream</a:t>
            </a:r>
            <a:endParaRPr lang="en-AU" b="1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484438" y="4724400"/>
            <a:ext cx="41767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000" dirty="0" smtClean="0">
                <a:solidFill>
                  <a:schemeClr val="tx2"/>
                </a:solidFill>
              </a:rPr>
              <a:t>28 February </a:t>
            </a:r>
            <a:r>
              <a:rPr lang="en-AU" sz="2000" dirty="0">
                <a:solidFill>
                  <a:schemeClr val="tx2"/>
                </a:solidFill>
              </a:rPr>
              <a:t>2013</a:t>
            </a:r>
            <a:br>
              <a:rPr lang="en-AU" sz="2000" dirty="0">
                <a:solidFill>
                  <a:schemeClr val="tx2"/>
                </a:solidFill>
              </a:rPr>
            </a:br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908175" y="549275"/>
            <a:ext cx="7235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AU" dirty="0" err="1" smtClean="0"/>
              <a:t>Capex</a:t>
            </a:r>
            <a:r>
              <a:rPr lang="en-AU" dirty="0" smtClean="0"/>
              <a:t> categories discussion session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Attendants of the workshop discussed the </a:t>
            </a:r>
            <a:r>
              <a:rPr lang="en-AU" dirty="0" err="1" smtClean="0"/>
              <a:t>capex</a:t>
            </a:r>
            <a:r>
              <a:rPr lang="en-AU" dirty="0" smtClean="0"/>
              <a:t> categories NSPs consider important.</a:t>
            </a:r>
          </a:p>
          <a:p>
            <a:r>
              <a:rPr lang="en-AU" dirty="0" smtClean="0"/>
              <a:t>Attendants of the workshop also explored possible definitions and measures for these categories, and issues in using such data.</a:t>
            </a:r>
          </a:p>
          <a:p>
            <a:r>
              <a:rPr lang="en-AU" dirty="0" smtClean="0"/>
              <a:t>The following slides summarise these discussions.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Nominated </a:t>
            </a:r>
            <a:r>
              <a:rPr lang="en-AU" dirty="0" err="1" smtClean="0"/>
              <a:t>capex</a:t>
            </a:r>
            <a:r>
              <a:rPr lang="en-AU" dirty="0" smtClean="0"/>
              <a:t> categories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lvl="2" indent="-542925">
              <a:buFont typeface="+mj-lt"/>
              <a:buAutoNum type="arabicPeriod"/>
              <a:tabLst>
                <a:tab pos="542925" algn="l"/>
              </a:tabLst>
            </a:pPr>
            <a:r>
              <a:rPr lang="en-AU" sz="3200" dirty="0" smtClean="0">
                <a:ea typeface="+mn-ea"/>
                <a:cs typeface="+mn-cs"/>
              </a:rPr>
              <a:t>Reinforcement/augmentation of shared network</a:t>
            </a:r>
          </a:p>
          <a:p>
            <a:pPr marL="1314450" lvl="2" indent="-514350">
              <a:buFontTx/>
              <a:buChar char="-"/>
            </a:pPr>
            <a:r>
              <a:rPr lang="en-AU" sz="2800" dirty="0" smtClean="0"/>
              <a:t>Demand</a:t>
            </a:r>
          </a:p>
          <a:p>
            <a:pPr marL="1314450" lvl="2" indent="-514350">
              <a:buFontTx/>
              <a:buChar char="-"/>
            </a:pPr>
            <a:r>
              <a:rPr lang="en-AU" sz="2800" dirty="0" smtClean="0"/>
              <a:t>Other issues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AU" dirty="0" smtClean="0"/>
              <a:t>Customer connection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AU" dirty="0" smtClean="0"/>
              <a:t>Replacement</a:t>
            </a:r>
          </a:p>
          <a:p>
            <a:pPr marL="514350" indent="-514350">
              <a:buNone/>
            </a:pP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Nominated </a:t>
            </a:r>
            <a:r>
              <a:rPr lang="en-AU" dirty="0" err="1" smtClean="0"/>
              <a:t>capex</a:t>
            </a:r>
            <a:r>
              <a:rPr lang="en-AU" dirty="0" smtClean="0"/>
              <a:t> categories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Support the business (overheads; not allocated to projects or other drivers)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Land and Easements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IT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Fleet vehicles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Legal obligations</a:t>
            </a:r>
          </a:p>
          <a:p>
            <a:pPr lvl="1"/>
            <a:r>
              <a:rPr lang="en-AU" dirty="0" smtClean="0"/>
              <a:t>E.g. Security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Nominated </a:t>
            </a:r>
            <a:r>
              <a:rPr lang="en-AU" dirty="0" err="1" smtClean="0"/>
              <a:t>capex</a:t>
            </a:r>
            <a:r>
              <a:rPr lang="en-AU" dirty="0" smtClean="0"/>
              <a:t> categories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n-AU" dirty="0" smtClean="0"/>
              <a:t>Safety and environmental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AU" dirty="0" smtClean="0"/>
              <a:t>Service standards (maintain / change)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AU" dirty="0" smtClean="0"/>
              <a:t>SCADA and network control (link with IT?)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AU" dirty="0" smtClean="0"/>
              <a:t>Net market benefits (for transmission)</a:t>
            </a:r>
          </a:p>
          <a:p>
            <a:pPr lvl="1"/>
            <a:r>
              <a:rPr lang="en-AU" dirty="0" smtClean="0"/>
              <a:t>Non demand driven augmentation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Capex</a:t>
            </a:r>
            <a:r>
              <a:rPr lang="en-AU" dirty="0" smtClean="0"/>
              <a:t> category 1 : Reinforcement/augmentation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Applicable to Transmission and Distribution</a:t>
            </a:r>
          </a:p>
          <a:p>
            <a:pPr lvl="1"/>
            <a:r>
              <a:rPr lang="en-AU" dirty="0" smtClean="0"/>
              <a:t>Definition:</a:t>
            </a:r>
          </a:p>
          <a:p>
            <a:pPr lvl="2"/>
            <a:r>
              <a:rPr lang="en-AU" dirty="0" smtClean="0"/>
              <a:t>Shared network reinforcement</a:t>
            </a:r>
          </a:p>
          <a:p>
            <a:pPr lvl="1"/>
            <a:r>
              <a:rPr lang="en-AU" dirty="0" smtClean="0"/>
              <a:t>Drivers &amp; Measures:</a:t>
            </a:r>
          </a:p>
          <a:p>
            <a:pPr lvl="2"/>
            <a:r>
              <a:rPr lang="en-AU" dirty="0" smtClean="0"/>
              <a:t>Driven by load growth impacting security, reliability, market benefits</a:t>
            </a:r>
          </a:p>
          <a:p>
            <a:pPr lvl="1"/>
            <a:r>
              <a:rPr lang="en-AU" dirty="0" smtClean="0"/>
              <a:t>Challenges and issues: </a:t>
            </a:r>
          </a:p>
          <a:p>
            <a:pPr lvl="2"/>
            <a:r>
              <a:rPr lang="en-AU" dirty="0" smtClean="0"/>
              <a:t>Different drivers for transmission and distribution</a:t>
            </a:r>
          </a:p>
          <a:p>
            <a:pPr lvl="2"/>
            <a:r>
              <a:rPr lang="en-AU" dirty="0" smtClean="0"/>
              <a:t>Incorporating effects of solar PV (distribution)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Capex</a:t>
            </a:r>
            <a:r>
              <a:rPr lang="en-AU" dirty="0" smtClean="0"/>
              <a:t> category 2 : </a:t>
            </a:r>
            <a:br>
              <a:rPr lang="en-AU" dirty="0" smtClean="0"/>
            </a:br>
            <a:r>
              <a:rPr lang="en-AU" dirty="0" smtClean="0"/>
              <a:t>Customer connections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Applicable to Transmission and Distribution</a:t>
            </a:r>
          </a:p>
          <a:p>
            <a:pPr lvl="2"/>
            <a:r>
              <a:rPr lang="en-AU" dirty="0" smtClean="0"/>
              <a:t>However, there are significant differences between transmission and distribution </a:t>
            </a:r>
          </a:p>
          <a:p>
            <a:pPr lvl="1"/>
            <a:r>
              <a:rPr lang="en-AU" dirty="0" smtClean="0"/>
              <a:t>Definition:</a:t>
            </a:r>
          </a:p>
          <a:p>
            <a:pPr lvl="2"/>
            <a:r>
              <a:rPr lang="en-AU" dirty="0" smtClean="0"/>
              <a:t>New customers connecting to network</a:t>
            </a:r>
          </a:p>
          <a:p>
            <a:pPr lvl="2"/>
            <a:r>
              <a:rPr lang="en-AU" dirty="0" smtClean="0"/>
              <a:t>Inclusive of customer contributions (before the shared network)</a:t>
            </a:r>
          </a:p>
          <a:p>
            <a:pPr lvl="2"/>
            <a:r>
              <a:rPr lang="en-AU" dirty="0" smtClean="0"/>
              <a:t>Distinction between shared and sole use network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Customer connections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Drivers &amp; Measures:</a:t>
            </a:r>
          </a:p>
          <a:p>
            <a:pPr lvl="2"/>
            <a:r>
              <a:rPr lang="en-AU" dirty="0" smtClean="0"/>
              <a:t>Sum of connections: customer growth, customer movement</a:t>
            </a:r>
          </a:p>
          <a:p>
            <a:pPr lvl="2"/>
            <a:r>
              <a:rPr lang="en-AU" dirty="0" smtClean="0"/>
              <a:t>Energy intensity of connections</a:t>
            </a:r>
          </a:p>
          <a:p>
            <a:pPr lvl="2"/>
            <a:r>
              <a:rPr lang="en-AU" dirty="0" smtClean="0"/>
              <a:t>Type of connection</a:t>
            </a:r>
          </a:p>
          <a:p>
            <a:pPr lvl="1"/>
            <a:r>
              <a:rPr lang="en-AU" dirty="0" smtClean="0"/>
              <a:t>Challenges and issues: </a:t>
            </a:r>
          </a:p>
          <a:p>
            <a:pPr lvl="2"/>
            <a:r>
              <a:rPr lang="en-AU" dirty="0" smtClean="0"/>
              <a:t>Definition of shared network differs</a:t>
            </a:r>
          </a:p>
          <a:p>
            <a:pPr lvl="2"/>
            <a:r>
              <a:rPr lang="en-AU" dirty="0" smtClean="0"/>
              <a:t>Service classification and contestability</a:t>
            </a:r>
          </a:p>
          <a:p>
            <a:pPr lvl="2"/>
            <a:endParaRPr lang="en-AU" dirty="0" smtClean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Capex</a:t>
            </a:r>
            <a:r>
              <a:rPr lang="en-AU" dirty="0" smtClean="0"/>
              <a:t> category 3 : Replacement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mbria" pitchFamily="18" charset="0"/>
              <a:buChar char="–"/>
            </a:pPr>
            <a:r>
              <a:rPr lang="en-AU" sz="2800" dirty="0" smtClean="0"/>
              <a:t>Applicable to Transmission and distribution</a:t>
            </a:r>
          </a:p>
          <a:p>
            <a:pPr>
              <a:buFont typeface="Cambria" pitchFamily="18" charset="0"/>
              <a:buChar char="–"/>
            </a:pPr>
            <a:r>
              <a:rPr lang="en-AU" sz="2800" dirty="0" smtClean="0"/>
              <a:t>Definition:</a:t>
            </a:r>
          </a:p>
          <a:p>
            <a:pPr>
              <a:buFont typeface="Cambria" pitchFamily="18" charset="0"/>
              <a:buChar char="–"/>
            </a:pPr>
            <a:r>
              <a:rPr lang="en-AU" sz="2800" dirty="0" smtClean="0"/>
              <a:t>Drivers and measures: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Condition is the main driver (age may be used as a proxy</a:t>
            </a:r>
            <a:endParaRPr lang="en-AU" sz="2400" u="sng" dirty="0" smtClean="0"/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Obsolescence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Safety?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Third party (accidents)</a:t>
            </a:r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Replacement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mbria" pitchFamily="18" charset="0"/>
              <a:buChar char="–"/>
            </a:pPr>
            <a:r>
              <a:rPr lang="en-AU" dirty="0" smtClean="0"/>
              <a:t>Issues: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NSPs at different stages of life cycle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Are age profiles and condition profiles correlated?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Hard to compare condition</a:t>
            </a:r>
          </a:p>
          <a:p>
            <a:pPr lvl="2"/>
            <a:r>
              <a:rPr lang="en-AU" dirty="0" smtClean="0"/>
              <a:t>Different risk assessment approaches, standards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Different risk averseness profiles</a:t>
            </a:r>
          </a:p>
          <a:p>
            <a:pPr lvl="2"/>
            <a:r>
              <a:rPr lang="en-AU" dirty="0" smtClean="0"/>
              <a:t>STPIS trade-off (which differs between transmission and distribution)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Replacement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AU" dirty="0" smtClean="0"/>
              <a:t>Replace </a:t>
            </a:r>
            <a:r>
              <a:rPr lang="en-AU" dirty="0" err="1" smtClean="0"/>
              <a:t>vs</a:t>
            </a:r>
            <a:r>
              <a:rPr lang="en-AU" dirty="0" smtClean="0"/>
              <a:t> maintain 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Exogenous factors (e.g. Environment, geography)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121748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127259"/>
                <a:gridCol w="7380029"/>
              </a:tblGrid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13:30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Introductions</a:t>
                      </a: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13:45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Program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and objectives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74314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14:00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Principles and approach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14:15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Capex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15:15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Opex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16:15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Summary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16:30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Next steps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Break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Interactive session to</a:t>
            </a:r>
          </a:p>
          <a:p>
            <a:pPr lvl="1"/>
            <a:r>
              <a:rPr lang="en-AU" dirty="0" smtClean="0"/>
              <a:t>Identify categories</a:t>
            </a:r>
          </a:p>
          <a:p>
            <a:pPr lvl="1"/>
            <a:r>
              <a:rPr lang="en-AU" dirty="0" smtClean="0"/>
              <a:t>Consider Transmission/Distribution</a:t>
            </a:r>
          </a:p>
          <a:p>
            <a:pPr lvl="1"/>
            <a:r>
              <a:rPr lang="en-AU" dirty="0" smtClean="0"/>
              <a:t>Consider initial definitions</a:t>
            </a:r>
          </a:p>
          <a:p>
            <a:pPr lvl="1"/>
            <a:r>
              <a:rPr lang="en-AU" dirty="0" smtClean="0"/>
              <a:t>Identify possible drivers and measures</a:t>
            </a:r>
          </a:p>
          <a:p>
            <a:pPr lvl="1"/>
            <a:r>
              <a:rPr lang="en-AU" dirty="0" smtClean="0"/>
              <a:t>Identify challenges and issues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Opex</a:t>
            </a:r>
            <a:r>
              <a:rPr lang="en-AU" dirty="0" smtClean="0"/>
              <a:t> categories discussion session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Attendants of the workshop discussed the </a:t>
            </a:r>
            <a:r>
              <a:rPr lang="en-AU" dirty="0" err="1" smtClean="0"/>
              <a:t>opex</a:t>
            </a:r>
            <a:r>
              <a:rPr lang="en-AU" dirty="0" smtClean="0"/>
              <a:t> categories NSPs consider important.</a:t>
            </a:r>
          </a:p>
          <a:p>
            <a:r>
              <a:rPr lang="en-AU" dirty="0" smtClean="0"/>
              <a:t>Attendants of the workshop also explored possible definitions and measures for these categories, and issues in using such data.</a:t>
            </a:r>
          </a:p>
          <a:p>
            <a:r>
              <a:rPr lang="en-AU" dirty="0" smtClean="0"/>
              <a:t>The following slides summarise these discussions.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Opex categories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Maintenance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AU" dirty="0" smtClean="0"/>
              <a:t>Emergency maintenance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AU" dirty="0" smtClean="0"/>
              <a:t>Vegetation management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Step changes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Opex Category 1 : Maintenance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Applicable to Transmission/Distribution</a:t>
            </a:r>
          </a:p>
          <a:p>
            <a:pPr lvl="1"/>
            <a:r>
              <a:rPr lang="en-AU" dirty="0" smtClean="0"/>
              <a:t>Definition: </a:t>
            </a:r>
          </a:p>
          <a:p>
            <a:pPr marL="1314450" lvl="2" indent="-514350"/>
            <a:r>
              <a:rPr lang="en-AU" dirty="0" smtClean="0"/>
              <a:t>Routine e.g. inspections</a:t>
            </a:r>
          </a:p>
          <a:p>
            <a:pPr marL="1314450" lvl="2" indent="-514350"/>
            <a:r>
              <a:rPr lang="en-AU" dirty="0" smtClean="0"/>
              <a:t>Condition-based</a:t>
            </a:r>
          </a:p>
          <a:p>
            <a:pPr marL="1314450" lvl="2" indent="-514350"/>
            <a:r>
              <a:rPr lang="en-AU" dirty="0" smtClean="0"/>
              <a:t>Type of asset (substations, lines, etc)</a:t>
            </a:r>
          </a:p>
          <a:p>
            <a:pPr marL="1771650" lvl="3" indent="-514350"/>
            <a:r>
              <a:rPr lang="en-AU" sz="1800" dirty="0" smtClean="0"/>
              <a:t>By feeder</a:t>
            </a:r>
          </a:p>
          <a:p>
            <a:pPr marL="1771650" lvl="3" indent="-514350"/>
            <a:r>
              <a:rPr lang="en-AU" sz="1800" dirty="0" smtClean="0"/>
              <a:t>By voltage</a:t>
            </a:r>
          </a:p>
          <a:p>
            <a:pPr lvl="1"/>
            <a:r>
              <a:rPr lang="en-AU" dirty="0" smtClean="0"/>
              <a:t>Drivers &amp; Measures:</a:t>
            </a:r>
          </a:p>
          <a:p>
            <a:pPr lvl="2"/>
            <a:r>
              <a:rPr lang="en-AU" dirty="0" smtClean="0"/>
              <a:t>Geography, climate, topography</a:t>
            </a:r>
          </a:p>
          <a:p>
            <a:pPr lvl="2"/>
            <a:r>
              <a:rPr lang="en-AU" dirty="0" smtClean="0"/>
              <a:t>Scale of network</a:t>
            </a:r>
          </a:p>
          <a:p>
            <a:pPr lvl="2"/>
            <a:r>
              <a:rPr lang="en-AU" dirty="0" smtClean="0"/>
              <a:t>Reliability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Maintenance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Challenges and issues:</a:t>
            </a:r>
          </a:p>
          <a:p>
            <a:pPr lvl="2"/>
            <a:r>
              <a:rPr lang="en-AU" dirty="0" smtClean="0"/>
              <a:t>Breakdown between routine and condition</a:t>
            </a:r>
          </a:p>
          <a:p>
            <a:pPr lvl="2"/>
            <a:r>
              <a:rPr lang="en-AU" dirty="0" smtClean="0"/>
              <a:t>Breakdown between asset types</a:t>
            </a:r>
          </a:p>
          <a:p>
            <a:pPr lvl="2"/>
            <a:r>
              <a:rPr lang="en-AU" dirty="0" smtClean="0"/>
              <a:t>Breakdown by location (particularly for distribution)</a:t>
            </a:r>
          </a:p>
          <a:p>
            <a:pPr lvl="2"/>
            <a:r>
              <a:rPr lang="en-AU" dirty="0" smtClean="0"/>
              <a:t>Allocations play an important role in capturing maintenance expenditure</a:t>
            </a:r>
          </a:p>
          <a:p>
            <a:pPr lvl="2"/>
            <a:r>
              <a:rPr lang="en-AU" dirty="0" smtClean="0"/>
              <a:t>Legacy issues</a:t>
            </a:r>
          </a:p>
          <a:p>
            <a:pPr lvl="2"/>
            <a:r>
              <a:rPr lang="en-AU" dirty="0" smtClean="0"/>
              <a:t>Network design</a:t>
            </a:r>
          </a:p>
          <a:p>
            <a:pPr lvl="2"/>
            <a:r>
              <a:rPr lang="en-AU" dirty="0" smtClean="0"/>
              <a:t>Asset management strategies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Opex</a:t>
            </a:r>
            <a:r>
              <a:rPr lang="en-AU" dirty="0" smtClean="0"/>
              <a:t> category 3: Vegetation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Applicable to Transmission/Distribution</a:t>
            </a:r>
          </a:p>
          <a:p>
            <a:pPr lvl="1"/>
            <a:r>
              <a:rPr lang="en-AU" dirty="0" smtClean="0"/>
              <a:t>Definition:</a:t>
            </a:r>
          </a:p>
          <a:p>
            <a:pPr lvl="2"/>
            <a:r>
              <a:rPr lang="en-AU" dirty="0" smtClean="0"/>
              <a:t>Cutting for easements, lines (including undergrowth and clearances)</a:t>
            </a:r>
          </a:p>
          <a:p>
            <a:pPr lvl="2"/>
            <a:r>
              <a:rPr lang="en-AU" dirty="0" smtClean="0"/>
              <a:t>Scoping, audit &amp; control of contractors</a:t>
            </a:r>
          </a:p>
          <a:p>
            <a:pPr lvl="2"/>
            <a:r>
              <a:rPr lang="en-AU" dirty="0" smtClean="0"/>
              <a:t>Easement management: including roads and access ways</a:t>
            </a:r>
          </a:p>
          <a:p>
            <a:pPr lvl="2"/>
            <a:r>
              <a:rPr lang="en-AU" dirty="0" smtClean="0"/>
              <a:t>Aerial inspections</a:t>
            </a:r>
          </a:p>
          <a:p>
            <a:pPr lvl="2"/>
            <a:r>
              <a:rPr lang="en-AU" dirty="0" smtClean="0"/>
              <a:t>Allocations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Vegetation management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Drivers &amp; Measures:</a:t>
            </a:r>
          </a:p>
          <a:p>
            <a:pPr lvl="2"/>
            <a:r>
              <a:rPr lang="en-AU" dirty="0" smtClean="0"/>
              <a:t>Number of trees</a:t>
            </a:r>
          </a:p>
          <a:p>
            <a:pPr lvl="2"/>
            <a:r>
              <a:rPr lang="en-AU" dirty="0" smtClean="0"/>
              <a:t>Fire starts from tree contact</a:t>
            </a:r>
          </a:p>
          <a:p>
            <a:pPr lvl="2"/>
            <a:r>
              <a:rPr lang="en-AU" dirty="0" smtClean="0"/>
              <a:t>Emergency response due to vegetation contact</a:t>
            </a:r>
          </a:p>
          <a:p>
            <a:pPr lvl="2"/>
            <a:r>
              <a:rPr lang="en-AU" dirty="0" smtClean="0"/>
              <a:t>Cutting cycle</a:t>
            </a:r>
          </a:p>
          <a:p>
            <a:pPr lvl="2"/>
            <a:r>
              <a:rPr lang="en-AU" dirty="0" smtClean="0"/>
              <a:t>Standards and regulations</a:t>
            </a:r>
          </a:p>
          <a:p>
            <a:pPr lvl="2"/>
            <a:r>
              <a:rPr lang="en-AU" dirty="0" smtClean="0"/>
              <a:t>Tree types</a:t>
            </a:r>
          </a:p>
          <a:p>
            <a:pPr lvl="2"/>
            <a:endParaRPr lang="en-AU" dirty="0" smtClean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Vegetation management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Challenges and issues:</a:t>
            </a:r>
          </a:p>
          <a:p>
            <a:pPr lvl="2"/>
            <a:r>
              <a:rPr lang="en-AU" dirty="0" smtClean="0"/>
              <a:t>In-house </a:t>
            </a:r>
            <a:r>
              <a:rPr lang="en-AU" dirty="0" err="1" smtClean="0"/>
              <a:t>vs</a:t>
            </a:r>
            <a:r>
              <a:rPr lang="en-AU" dirty="0" smtClean="0"/>
              <a:t> contract out? What gets contracted out? What gets bundled with other services?</a:t>
            </a:r>
          </a:p>
          <a:p>
            <a:pPr lvl="2"/>
            <a:r>
              <a:rPr lang="en-AU" dirty="0" smtClean="0"/>
              <a:t>Data available based on billing?</a:t>
            </a:r>
          </a:p>
          <a:p>
            <a:pPr lvl="2"/>
            <a:r>
              <a:rPr lang="en-AU" dirty="0" smtClean="0"/>
              <a:t>Changes in legislative requirements may not be easily captured</a:t>
            </a:r>
          </a:p>
          <a:p>
            <a:pPr lvl="2"/>
            <a:r>
              <a:rPr lang="en-AU" dirty="0" smtClean="0"/>
              <a:t>Terrain affects access, travel times. </a:t>
            </a:r>
          </a:p>
          <a:p>
            <a:pPr lvl="2"/>
            <a:r>
              <a:rPr lang="en-AU" dirty="0" smtClean="0"/>
              <a:t>Climate (refer to Economic Insights paper).</a:t>
            </a:r>
          </a:p>
          <a:p>
            <a:pPr lvl="2"/>
            <a:r>
              <a:rPr lang="en-AU" dirty="0" smtClean="0"/>
              <a:t>Some NSPs do not separately categorise vegetation management for regulatory reporting</a:t>
            </a:r>
          </a:p>
          <a:p>
            <a:pPr lvl="2"/>
            <a:r>
              <a:rPr lang="en-AU" dirty="0" smtClean="0"/>
              <a:t>Bushfire risk rating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Opex</a:t>
            </a:r>
            <a:r>
              <a:rPr lang="en-AU" dirty="0" smtClean="0"/>
              <a:t> category 2: Emergency maintenance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Applicable to Transmission/Distribution</a:t>
            </a:r>
          </a:p>
          <a:p>
            <a:pPr lvl="1"/>
            <a:r>
              <a:rPr lang="en-AU" dirty="0" smtClean="0"/>
              <a:t>Definition:</a:t>
            </a:r>
          </a:p>
          <a:p>
            <a:pPr lvl="2"/>
            <a:r>
              <a:rPr lang="en-AU" dirty="0" smtClean="0"/>
              <a:t>Response to an unplanned event</a:t>
            </a:r>
          </a:p>
          <a:p>
            <a:pPr lvl="2"/>
            <a:r>
              <a:rPr lang="en-AU" dirty="0" smtClean="0"/>
              <a:t>Suggest move from term “Emergency” to Fault response/unplanned response</a:t>
            </a:r>
          </a:p>
          <a:p>
            <a:pPr lvl="1"/>
            <a:r>
              <a:rPr lang="en-AU" dirty="0" smtClean="0"/>
              <a:t>Drivers &amp; Measures:</a:t>
            </a:r>
          </a:p>
          <a:p>
            <a:pPr lvl="2"/>
            <a:r>
              <a:rPr lang="en-AU" dirty="0" smtClean="0"/>
              <a:t>Number of outages</a:t>
            </a:r>
          </a:p>
          <a:p>
            <a:pPr lvl="2"/>
            <a:r>
              <a:rPr lang="en-AU" dirty="0" smtClean="0"/>
              <a:t>Severity of outages 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AU" b="1" dirty="0" smtClean="0"/>
              <a:t>Work program and AER Objectives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</a:rPr>
              <a:t>Guidelines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general techniques and information requirements</a:t>
            </a:r>
          </a:p>
          <a:p>
            <a:r>
              <a:rPr lang="en-AU" dirty="0" smtClean="0">
                <a:latin typeface="Calibri" pitchFamily="34" charset="0"/>
              </a:rPr>
              <a:t>Annual reporting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monitoring of NSP efficiency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transparency of NSP performance </a:t>
            </a:r>
            <a:r>
              <a:rPr lang="en-AU" dirty="0" err="1" smtClean="0">
                <a:latin typeface="Calibri" pitchFamily="34" charset="0"/>
              </a:rPr>
              <a:t>vs</a:t>
            </a:r>
            <a:r>
              <a:rPr lang="en-AU" dirty="0" smtClean="0">
                <a:latin typeface="Calibri" pitchFamily="34" charset="0"/>
              </a:rPr>
              <a:t> expenditure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early identification of issues for network determinations</a:t>
            </a:r>
          </a:p>
          <a:p>
            <a:r>
              <a:rPr lang="en-AU" dirty="0" smtClean="0">
                <a:latin typeface="Calibri" pitchFamily="34" charset="0"/>
              </a:rPr>
              <a:t>Network determinations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refine and use techniques to set allowances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2F20D-240A-4873-9AFB-7928857EFF8A}" type="slidenum">
              <a:rPr lang="en-US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Emergency maintenance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Challenges and issues:</a:t>
            </a:r>
          </a:p>
          <a:p>
            <a:pPr lvl="2"/>
            <a:r>
              <a:rPr lang="en-AU" dirty="0" smtClean="0"/>
              <a:t>Immediate </a:t>
            </a:r>
            <a:r>
              <a:rPr lang="en-AU" dirty="0" err="1" smtClean="0"/>
              <a:t>vs</a:t>
            </a:r>
            <a:r>
              <a:rPr lang="en-AU" dirty="0" smtClean="0"/>
              <a:t> deferred activities and responses</a:t>
            </a:r>
          </a:p>
          <a:p>
            <a:pPr lvl="2"/>
            <a:r>
              <a:rPr lang="en-AU" dirty="0" smtClean="0"/>
              <a:t>NSPs may not distinguish between above</a:t>
            </a:r>
          </a:p>
          <a:p>
            <a:pPr lvl="2"/>
            <a:r>
              <a:rPr lang="en-AU" dirty="0" smtClean="0"/>
              <a:t>Appropriate definition for transmission?</a:t>
            </a:r>
          </a:p>
          <a:p>
            <a:pPr lvl="2"/>
            <a:r>
              <a:rPr lang="en-AU" dirty="0" smtClean="0"/>
              <a:t>Topology, distance, etc. affect unit costs</a:t>
            </a:r>
          </a:p>
          <a:p>
            <a:pPr lvl="2"/>
            <a:r>
              <a:rPr lang="en-AU" dirty="0" smtClean="0"/>
              <a:t>Measuring severity of outages (CAIDI, SAIFI, MAIFI?)</a:t>
            </a:r>
          </a:p>
          <a:p>
            <a:pPr lvl="2"/>
            <a:r>
              <a:rPr lang="en-AU" dirty="0" smtClean="0"/>
              <a:t>Effects on subtransmission network not felt by customers though affects NSPs</a:t>
            </a:r>
          </a:p>
          <a:p>
            <a:pPr lvl="2"/>
            <a:r>
              <a:rPr lang="en-AU" dirty="0" smtClean="0"/>
              <a:t>Condition of network: is running to failure emergency response?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capture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 smtClean="0"/>
              <a:t>The following issues were raised during the </a:t>
            </a:r>
            <a:r>
              <a:rPr lang="en-AU" sz="2800" dirty="0" err="1" smtClean="0"/>
              <a:t>capex</a:t>
            </a:r>
            <a:r>
              <a:rPr lang="en-AU" sz="2800" dirty="0" smtClean="0"/>
              <a:t> and </a:t>
            </a:r>
            <a:r>
              <a:rPr lang="en-AU" sz="2800" dirty="0" err="1" smtClean="0"/>
              <a:t>opex</a:t>
            </a:r>
            <a:r>
              <a:rPr lang="en-AU" sz="2800" dirty="0" smtClean="0"/>
              <a:t> discussion sessions. These issues will be discussed in other workshops. </a:t>
            </a:r>
          </a:p>
          <a:p>
            <a:pPr>
              <a:buFont typeface="Cambria" pitchFamily="18" charset="0"/>
              <a:buChar char="–"/>
            </a:pPr>
            <a:r>
              <a:rPr lang="en-AU" sz="2800" dirty="0" smtClean="0"/>
              <a:t>Metering/AMI</a:t>
            </a:r>
          </a:p>
          <a:p>
            <a:pPr>
              <a:buFont typeface="Cambria" pitchFamily="18" charset="0"/>
              <a:buChar char="–"/>
            </a:pPr>
            <a:r>
              <a:rPr lang="en-AU" sz="2800" dirty="0" smtClean="0"/>
              <a:t>Expenditure forecast and additions to RAB</a:t>
            </a:r>
          </a:p>
          <a:p>
            <a:pPr>
              <a:buFont typeface="Cambria" pitchFamily="18" charset="0"/>
              <a:buChar char="–"/>
            </a:pPr>
            <a:r>
              <a:rPr lang="en-AU" sz="2800" dirty="0" smtClean="0"/>
              <a:t>Interaction between EBSS (and other incentive schemes) with benchmarking</a:t>
            </a:r>
          </a:p>
          <a:p>
            <a:pPr marL="342900" lvl="2" indent="-342900">
              <a:buFont typeface="Cambria" pitchFamily="18" charset="0"/>
              <a:buChar char="–"/>
            </a:pPr>
            <a:r>
              <a:rPr lang="en-AU" sz="2800" dirty="0" smtClean="0">
                <a:ea typeface="+mn-ea"/>
                <a:cs typeface="+mn-cs"/>
              </a:rPr>
              <a:t>Will the current process affect the existing submission guidelines for transmission?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Next steps</a:t>
            </a:r>
            <a:endParaRPr lang="en-AU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825C4-3DEC-43A9-82BA-6A5876471D56}" type="slidenum">
              <a:rPr lang="en-US" smtClean="0"/>
              <a:pPr>
                <a:defRPr/>
              </a:pPr>
              <a:t>32</a:t>
            </a:fld>
            <a:endParaRPr lang="en-AU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05065"/>
          <a:ext cx="8147248" cy="52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696744"/>
              </a:tblGrid>
              <a:tr h="47843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7/8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Repex,</a:t>
                      </a:r>
                      <a:r>
                        <a:rPr lang="en-AU" baseline="0" dirty="0" smtClean="0"/>
                        <a:t> augmentation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19/20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Connections and customer</a:t>
                      </a:r>
                      <a:r>
                        <a:rPr lang="en-AU" baseline="0" dirty="0" smtClean="0"/>
                        <a:t> driven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27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Repex and </a:t>
                      </a:r>
                      <a:r>
                        <a:rPr lang="en-AU" dirty="0" err="1" smtClean="0"/>
                        <a:t>augex</a:t>
                      </a:r>
                      <a:r>
                        <a:rPr lang="en-AU" dirty="0" smtClean="0"/>
                        <a:t> models, demand forecasting</a:t>
                      </a: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11 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Opex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Mid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Joint</a:t>
                      </a:r>
                      <a:r>
                        <a:rPr lang="en-AU" baseline="0" dirty="0" smtClean="0"/>
                        <a:t> expenditure assessment and incentives workshop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24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Overheads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8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mtClean="0"/>
                        <a:t>Use of actual data, base step trend, productivity</a:t>
                      </a:r>
                      <a:r>
                        <a:rPr lang="en-AU" baseline="0" smtClean="0"/>
                        <a:t> change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16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mtClean="0"/>
                        <a:t>Cost allocation, accounting issues</a:t>
                      </a:r>
                      <a:endParaRPr lang="en-AU" dirty="0" smtClean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30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Expenditure setting process and general issues (RIN/RIOs, 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pass assessment, links with other guidelines, reconciliation of assessment methods etc)</a:t>
                      </a:r>
                      <a:endParaRPr lang="en-A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are we today?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3603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 for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Identification of major capex and opex categories</a:t>
            </a:r>
          </a:p>
          <a:p>
            <a:r>
              <a:rPr lang="en-AU" dirty="0" smtClean="0"/>
              <a:t>Consider Transmission/Distribution</a:t>
            </a:r>
          </a:p>
          <a:p>
            <a:r>
              <a:rPr lang="en-AU" dirty="0" smtClean="0"/>
              <a:t>Consider initial definitions</a:t>
            </a:r>
          </a:p>
          <a:p>
            <a:r>
              <a:rPr lang="en-AU" dirty="0" smtClean="0"/>
              <a:t>Identify possible drivers and measures</a:t>
            </a:r>
          </a:p>
          <a:p>
            <a:r>
              <a:rPr lang="en-AU" dirty="0" smtClean="0"/>
              <a:t>Identify challenges and issues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Expenditure Forecasting Assessment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AER has identified a number of existing techniques</a:t>
            </a:r>
            <a:r>
              <a:rPr lang="en-AU" baseline="30000" dirty="0" smtClean="0"/>
              <a:t>1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engineering review </a:t>
            </a:r>
          </a:p>
          <a:p>
            <a:pPr lvl="1"/>
            <a:r>
              <a:rPr lang="en-AU" dirty="0" smtClean="0"/>
              <a:t>trend analysis</a:t>
            </a:r>
          </a:p>
          <a:p>
            <a:pPr lvl="1"/>
            <a:r>
              <a:rPr lang="en-AU" dirty="0" smtClean="0"/>
              <a:t>governance and policy reviews </a:t>
            </a:r>
          </a:p>
          <a:p>
            <a:pPr lvl="1"/>
            <a:r>
              <a:rPr lang="en-AU" dirty="0" smtClean="0"/>
              <a:t>modelling</a:t>
            </a:r>
          </a:p>
          <a:p>
            <a:r>
              <a:rPr lang="en-AU" dirty="0" smtClean="0"/>
              <a:t>The AER must also have regard to capex and opex benchmarks </a:t>
            </a:r>
            <a:r>
              <a:rPr lang="en-AU" sz="1600" dirty="0" smtClean="0"/>
              <a:t>[NER]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23731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1. Issues Paper - Better Regulation, Expenditure forecast assessment guidelines for electricity distribution and transmission, December 2012</a:t>
            </a:r>
          </a:p>
          <a:p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Category benchmarks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Previously underdeveloped</a:t>
            </a:r>
          </a:p>
          <a:p>
            <a:pPr lvl="1"/>
            <a:r>
              <a:rPr lang="en-AU" dirty="0" smtClean="0"/>
              <a:t>Used in almost all recent reviews</a:t>
            </a:r>
          </a:p>
          <a:p>
            <a:pPr lvl="1"/>
            <a:r>
              <a:rPr lang="en-AU" dirty="0" smtClean="0"/>
              <a:t>No consistency</a:t>
            </a:r>
          </a:p>
          <a:p>
            <a:r>
              <a:rPr lang="en-AU" dirty="0" smtClean="0"/>
              <a:t>Improve</a:t>
            </a:r>
          </a:p>
          <a:p>
            <a:pPr lvl="1"/>
            <a:r>
              <a:rPr lang="en-AU" dirty="0" smtClean="0"/>
              <a:t>Consistency of definition</a:t>
            </a:r>
          </a:p>
          <a:p>
            <a:pPr lvl="1"/>
            <a:r>
              <a:rPr lang="en-AU" dirty="0" smtClean="0"/>
              <a:t>Consistency of collection</a:t>
            </a:r>
          </a:p>
          <a:p>
            <a:pPr lvl="1"/>
            <a:r>
              <a:rPr lang="en-AU" dirty="0" smtClean="0"/>
              <a:t>Consistency of reporting</a:t>
            </a:r>
          </a:p>
          <a:p>
            <a:pPr lvl="1"/>
            <a:r>
              <a:rPr lang="en-AU" dirty="0" smtClean="0"/>
              <a:t>Consistency of use in determinations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 and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r>
              <a:rPr lang="en-AU" dirty="0" smtClean="0"/>
              <a:t>Transparent</a:t>
            </a:r>
          </a:p>
          <a:p>
            <a:r>
              <a:rPr lang="en-AU" dirty="0" smtClean="0"/>
              <a:t>Predictable</a:t>
            </a:r>
          </a:p>
          <a:p>
            <a:r>
              <a:rPr lang="en-AU" dirty="0" smtClean="0"/>
              <a:t>Adaptive </a:t>
            </a:r>
          </a:p>
          <a:p>
            <a:r>
              <a:rPr lang="en-AU" dirty="0" smtClean="0"/>
              <a:t>Accountable</a:t>
            </a:r>
          </a:p>
          <a:p>
            <a:r>
              <a:rPr lang="en-AU" dirty="0" smtClean="0"/>
              <a:t>Fit for purpose</a:t>
            </a:r>
          </a:p>
          <a:p>
            <a:r>
              <a:rPr lang="en-AU" dirty="0" smtClean="0"/>
              <a:t>Cost effective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81736" y="2204864"/>
            <a:ext cx="3250704" cy="39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AU" sz="3200" kern="0" dirty="0" smtClean="0">
                <a:latin typeface="+mn-lt"/>
              </a:rPr>
              <a:t>Activity/driver focus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AU" sz="3200" kern="0" dirty="0" smtClean="0">
                <a:latin typeface="+mn-lt"/>
              </a:rPr>
              <a:t>Consistency with existing structures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A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779912" y="2276872"/>
            <a:ext cx="1296144" cy="1944216"/>
          </a:xfrm>
          <a:prstGeom prst="chevro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Interactive session to</a:t>
            </a:r>
          </a:p>
          <a:p>
            <a:pPr lvl="1"/>
            <a:r>
              <a:rPr lang="en-AU" dirty="0" smtClean="0"/>
              <a:t>Identify categories</a:t>
            </a:r>
          </a:p>
          <a:p>
            <a:pPr lvl="1"/>
            <a:r>
              <a:rPr lang="en-AU" dirty="0" smtClean="0"/>
              <a:t>Consider Transmission/Distribution</a:t>
            </a:r>
          </a:p>
          <a:p>
            <a:pPr lvl="1"/>
            <a:r>
              <a:rPr lang="en-AU" dirty="0" smtClean="0"/>
              <a:t>Consider initial definitions</a:t>
            </a:r>
          </a:p>
          <a:p>
            <a:pPr lvl="1"/>
            <a:r>
              <a:rPr lang="en-AU" dirty="0" smtClean="0"/>
              <a:t>Identify possible drivers and measures</a:t>
            </a:r>
          </a:p>
          <a:p>
            <a:pPr lvl="1"/>
            <a:r>
              <a:rPr lang="en-AU" dirty="0" smtClean="0"/>
              <a:t>Identify challenges and issues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4/5/2013</a:t>
            </a:fld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croeconomics refresher - Lecture 1">
  <a:themeElements>
    <a:clrScheme name="Microeconomics refresher - Lectur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economics refresher - Lectur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economics refresher - Lectur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ER_Compendium_graphic">
  <a:themeElements>
    <a:clrScheme name="AER_Compendium_graphic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ER_Compendium_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Compendium_graph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Microeconomics refresher - Lecture 1</Template>
  <TotalTime>0</TotalTime>
  <Words>1226</Words>
  <Application>Microsoft Office PowerPoint</Application>
  <PresentationFormat>On-screen Show (4:3)</PresentationFormat>
  <Paragraphs>329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Microeconomics refresher - Lecture 1</vt:lpstr>
      <vt:lpstr>2_Custom Design</vt:lpstr>
      <vt:lpstr>AER_Compendium_graphic</vt:lpstr>
      <vt:lpstr>Slide 1</vt:lpstr>
      <vt:lpstr>Agenda</vt:lpstr>
      <vt:lpstr>Work program and AER Objectives</vt:lpstr>
      <vt:lpstr>Where are we today?</vt:lpstr>
      <vt:lpstr>Objective for today</vt:lpstr>
      <vt:lpstr>Expenditure Forecasting Assessment</vt:lpstr>
      <vt:lpstr>Category benchmarks</vt:lpstr>
      <vt:lpstr>Principles and approach</vt:lpstr>
      <vt:lpstr>Capex</vt:lpstr>
      <vt:lpstr>Capex categories discussion session</vt:lpstr>
      <vt:lpstr>Nominated capex categories</vt:lpstr>
      <vt:lpstr>Nominated capex categories (cont’d)</vt:lpstr>
      <vt:lpstr>Nominated capex categories (cont’d)</vt:lpstr>
      <vt:lpstr>Capex category 1 : Reinforcement/augmentation</vt:lpstr>
      <vt:lpstr>Capex category 2 :  Customer connections</vt:lpstr>
      <vt:lpstr>Customer connections (cont’d)</vt:lpstr>
      <vt:lpstr>Capex category 3 : Replacement</vt:lpstr>
      <vt:lpstr>Replacement (cont’d)</vt:lpstr>
      <vt:lpstr>Replacement (cont’d)</vt:lpstr>
      <vt:lpstr>Break</vt:lpstr>
      <vt:lpstr>Opex</vt:lpstr>
      <vt:lpstr>Opex categories discussion session</vt:lpstr>
      <vt:lpstr>Opex categories</vt:lpstr>
      <vt:lpstr>Opex Category 1 : Maintenance</vt:lpstr>
      <vt:lpstr>Maintenance (cont’d)</vt:lpstr>
      <vt:lpstr>Opex category 3: Vegetation management</vt:lpstr>
      <vt:lpstr>Vegetation management (cont’d)</vt:lpstr>
      <vt:lpstr>Vegetation management (cont’d)</vt:lpstr>
      <vt:lpstr>Opex category 2: Emergency maintenance</vt:lpstr>
      <vt:lpstr>Emergency maintenance (cont’d)</vt:lpstr>
      <vt:lpstr>Issues capture</vt:lpstr>
      <vt:lpstr>Next steps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Regulation - Expenditure Forecast Assessment Guideline Category analysis work stream</dc:title>
  <dc:creator/>
  <cp:lastModifiedBy/>
  <cp:revision>1</cp:revision>
  <dcterms:created xsi:type="dcterms:W3CDTF">2013-03-19T23:07:55Z</dcterms:created>
  <dcterms:modified xsi:type="dcterms:W3CDTF">2013-04-05T03:02:46Z</dcterms:modified>
</cp:coreProperties>
</file>